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95" r:id="rId2"/>
    <p:sldMasterId id="2147483708" r:id="rId3"/>
    <p:sldMasterId id="2147483730" r:id="rId4"/>
    <p:sldMasterId id="2147483756" r:id="rId5"/>
    <p:sldMasterId id="2147483766" r:id="rId6"/>
    <p:sldMasterId id="2147483776" r:id="rId7"/>
  </p:sldMasterIdLst>
  <p:notesMasterIdLst>
    <p:notesMasterId r:id="rId87"/>
  </p:notesMasterIdLst>
  <p:sldIdLst>
    <p:sldId id="1292" r:id="rId8"/>
    <p:sldId id="1661" r:id="rId9"/>
    <p:sldId id="1608" r:id="rId10"/>
    <p:sldId id="1662" r:id="rId11"/>
    <p:sldId id="1686" r:id="rId12"/>
    <p:sldId id="1666" r:id="rId13"/>
    <p:sldId id="1668" r:id="rId14"/>
    <p:sldId id="1669" r:id="rId15"/>
    <p:sldId id="1670" r:id="rId16"/>
    <p:sldId id="1672" r:id="rId17"/>
    <p:sldId id="1674" r:id="rId18"/>
    <p:sldId id="1675" r:id="rId19"/>
    <p:sldId id="1677" r:id="rId20"/>
    <p:sldId id="1678" r:id="rId21"/>
    <p:sldId id="1679" r:id="rId22"/>
    <p:sldId id="1681" r:id="rId23"/>
    <p:sldId id="1682" r:id="rId24"/>
    <p:sldId id="1687" r:id="rId25"/>
    <p:sldId id="1691" r:id="rId26"/>
    <p:sldId id="1692" r:id="rId27"/>
    <p:sldId id="1693" r:id="rId28"/>
    <p:sldId id="1695" r:id="rId29"/>
    <p:sldId id="1697" r:id="rId30"/>
    <p:sldId id="1699" r:id="rId31"/>
    <p:sldId id="1701" r:id="rId32"/>
    <p:sldId id="1702" r:id="rId33"/>
    <p:sldId id="1704" r:id="rId34"/>
    <p:sldId id="1706" r:id="rId35"/>
    <p:sldId id="1708" r:id="rId36"/>
    <p:sldId id="1716" r:id="rId37"/>
    <p:sldId id="1721" r:id="rId38"/>
    <p:sldId id="1722" r:id="rId39"/>
    <p:sldId id="1723" r:id="rId40"/>
    <p:sldId id="1724" r:id="rId41"/>
    <p:sldId id="1725" r:id="rId42"/>
    <p:sldId id="1726" r:id="rId43"/>
    <p:sldId id="1727" r:id="rId44"/>
    <p:sldId id="1717" r:id="rId45"/>
    <p:sldId id="1736" r:id="rId46"/>
    <p:sldId id="1737" r:id="rId47"/>
    <p:sldId id="1738" r:id="rId48"/>
    <p:sldId id="1740" r:id="rId49"/>
    <p:sldId id="1741" r:id="rId50"/>
    <p:sldId id="1743" r:id="rId51"/>
    <p:sldId id="1745" r:id="rId52"/>
    <p:sldId id="1746" r:id="rId53"/>
    <p:sldId id="1747" r:id="rId54"/>
    <p:sldId id="1749" r:id="rId55"/>
    <p:sldId id="1710" r:id="rId56"/>
    <p:sldId id="1711" r:id="rId57"/>
    <p:sldId id="1712" r:id="rId58"/>
    <p:sldId id="1718" r:id="rId59"/>
    <p:sldId id="1756" r:id="rId60"/>
    <p:sldId id="1757" r:id="rId61"/>
    <p:sldId id="1758" r:id="rId62"/>
    <p:sldId id="1760" r:id="rId63"/>
    <p:sldId id="1761" r:id="rId64"/>
    <p:sldId id="1763" r:id="rId65"/>
    <p:sldId id="1764" r:id="rId66"/>
    <p:sldId id="1766" r:id="rId67"/>
    <p:sldId id="1767" r:id="rId68"/>
    <p:sldId id="1768" r:id="rId69"/>
    <p:sldId id="1719" r:id="rId70"/>
    <p:sldId id="1685" r:id="rId71"/>
    <p:sldId id="1715" r:id="rId72"/>
    <p:sldId id="1752" r:id="rId73"/>
    <p:sldId id="1781" r:id="rId74"/>
    <p:sldId id="1663" r:id="rId75"/>
    <p:sldId id="1782" r:id="rId76"/>
    <p:sldId id="1783" r:id="rId77"/>
    <p:sldId id="1784" r:id="rId78"/>
    <p:sldId id="1785" r:id="rId79"/>
    <p:sldId id="1790" r:id="rId80"/>
    <p:sldId id="1791" r:id="rId81"/>
    <p:sldId id="1792" r:id="rId82"/>
    <p:sldId id="1786" r:id="rId83"/>
    <p:sldId id="1787" r:id="rId84"/>
    <p:sldId id="1788" r:id="rId85"/>
    <p:sldId id="1789" r:id="rId86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E48312"/>
    <a:srgbClr val="94A088"/>
    <a:srgbClr val="F0CDBC"/>
    <a:srgbClr val="0033CC"/>
    <a:srgbClr val="0000CC"/>
    <a:srgbClr val="BD582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1" autoAdjust="0"/>
    <p:restoredTop sz="89744" autoAdjust="0"/>
  </p:normalViewPr>
  <p:slideViewPr>
    <p:cSldViewPr snapToGrid="0">
      <p:cViewPr varScale="1">
        <p:scale>
          <a:sx n="87" d="100"/>
          <a:sy n="87" d="100"/>
        </p:scale>
        <p:origin x="-72" y="-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04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slide" Target="slides/slide77.xml"/><Relationship Id="rId89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8.xml"/><Relationship Id="rId13" Type="http://schemas.openxmlformats.org/officeDocument/2006/relationships/slide" Target="slides/slide64.xml"/><Relationship Id="rId3" Type="http://schemas.openxmlformats.org/officeDocument/2006/relationships/slide" Target="slides/slide7.xml"/><Relationship Id="rId7" Type="http://schemas.openxmlformats.org/officeDocument/2006/relationships/slide" Target="slides/slide11.xml"/><Relationship Id="rId12" Type="http://schemas.openxmlformats.org/officeDocument/2006/relationships/slide" Target="slides/slide63.xml"/><Relationship Id="rId2" Type="http://schemas.openxmlformats.org/officeDocument/2006/relationships/slide" Target="slides/slide5.xml"/><Relationship Id="rId1" Type="http://schemas.openxmlformats.org/officeDocument/2006/relationships/slide" Target="slides/slide3.xml"/><Relationship Id="rId6" Type="http://schemas.openxmlformats.org/officeDocument/2006/relationships/slide" Target="slides/slide10.xml"/><Relationship Id="rId11" Type="http://schemas.openxmlformats.org/officeDocument/2006/relationships/slide" Target="slides/slide52.xml"/><Relationship Id="rId5" Type="http://schemas.openxmlformats.org/officeDocument/2006/relationships/slide" Target="slides/slide9.xml"/><Relationship Id="rId10" Type="http://schemas.openxmlformats.org/officeDocument/2006/relationships/slide" Target="slides/slide38.xml"/><Relationship Id="rId4" Type="http://schemas.openxmlformats.org/officeDocument/2006/relationships/slide" Target="slides/slide8.xml"/><Relationship Id="rId9" Type="http://schemas.openxmlformats.org/officeDocument/2006/relationships/slide" Target="slides/slide3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67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A13AC8FB-7022-4D8F-94E4-060C59C2060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281" tIns="46141" rIns="92281" bIns="46141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39283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D37A4A7D-757E-4FE7-9D94-D471F137977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34281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4E4DF7-6595-412D-9DE3-667804BEF3C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3568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4E4DF7-6595-412D-9DE3-667804BEF3C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376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4E4DF7-6595-412D-9DE3-667804BEF3C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19177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83D07CA7-4860-41C2-912D-D23E47247FA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75722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6067872-71AD-4B78-BEE8-1CA413B17BA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94970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04638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3B8F872E-CB52-44D5-BD5F-B518E0B36BCB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19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87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D920A6FE-46C9-483E-8E6C-A125FD634017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20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15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6A4040-DF21-406F-9EEA-9AE9C5E1516D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z="1600" b="1" smtClean="0"/>
              <a:t>Sacre Coeur in Montmartre</a:t>
            </a:r>
          </a:p>
          <a:p>
            <a:endParaRPr lang="en-US" altLang="en-US" sz="1600" b="1" smtClean="0"/>
          </a:p>
        </p:txBody>
      </p:sp>
    </p:spTree>
    <p:extLst>
      <p:ext uri="{BB962C8B-B14F-4D97-AF65-F5344CB8AC3E}">
        <p14:creationId xmlns:p14="http://schemas.microsoft.com/office/powerpoint/2010/main" val="1903376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3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CDD151B6-8114-41E2-A8BD-B768D55219C9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22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519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5C28C6AA-E873-4CBF-9DC0-332B4E0CC26D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23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600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51FBB187-D9CC-4BF1-8992-CFEEB967A64A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24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965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CBC32183-1E4E-4439-9E63-DBFABA4CF900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25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770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CBC32183-1E4E-4439-9E63-DBFABA4CF900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26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85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B35D00F9-425E-4E9D-8679-449B50F4ECF6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27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32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E8F5B400-3D1C-4247-AC44-78AB4DDC5537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28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16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87714DAF-1C23-4AA1-8CA8-1A48FF8650F2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29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481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5189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7255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D88BDA5F-4D0E-43FD-BA00-90182358ABC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52773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EAF9E05-EF46-4FBB-BC75-3960167D6A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7628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9E60131-2CCC-4961-B389-F5ED6091B0C8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54280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F836231-569D-465B-ACEA-E9948AEAB00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5142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DD56ECB-412E-4155-B334-9F4F79A8C6E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63342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649AB6B-31D4-4731-8C15-EB687E3A714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4173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0CB4556E-14D6-4F14-A438-E3FC655BAD0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2296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55506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1056C25-6A07-4D35-B2C0-1EDDC05C55C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9865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E4972CC-8499-4EA3-A7EA-6359E458963F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3194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3944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35C91C8-570A-444C-91C3-C28FBA154BFE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047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5CA5FF2-DE4C-485B-B3D5-CBB411925B8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01254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615EB87-E9BF-467A-92AC-7FA50A519269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43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265519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637C517-9980-4745-8C64-172D51D32C89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44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51356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383CC2C-4207-4981-B10F-A020C96F6B3C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45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7515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26F6015-ADE1-4284-BFCB-17426266BE7B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46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16352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D02D401-719A-4CB9-9E7B-2B83AA62208A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47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443823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4653EAC-1642-4190-A804-140586BE091A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965092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3954EC-9B3E-4A18-A7C6-A03E830ADDB0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54094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11BE081-8CF4-4D19-9253-8890640D189C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50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1222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03012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85AA0BE-B3A9-4D31-ABE4-BECE2843A011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51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31269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23721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800209C-82AF-421F-8B3B-5A18AC94DC6D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53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745939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0FA10A0E-8F5B-481C-BDBE-16C9C6DB6C7E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54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63196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E3EB366-7893-42BA-845C-8FEEB7AD074F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55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840946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F6E076DA-754C-4194-94D4-80623A0BF2CD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56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178588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9F33FDD-6126-4EDC-BA1F-2885C93518A3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57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05106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2206D95-AEFE-4A27-910C-CA7763A5D301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58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000"/>
              <a:t>Apriori: </a:t>
            </a:r>
          </a:p>
          <a:p>
            <a:r>
              <a:rPr lang="en-US" altLang="en-US" sz="1000"/>
              <a:t>    Step1: Join two k-1 edge graphs (these two graphs share a same k-2 edge subgraph) to generate a k-edge graph</a:t>
            </a:r>
          </a:p>
          <a:p>
            <a:r>
              <a:rPr lang="en-US" altLang="en-US" sz="1000"/>
              <a:t>    Step2:  Join the tid-list of these two k-1 edge graphs, then see whether its count is larger than the minimum support</a:t>
            </a:r>
          </a:p>
          <a:p>
            <a:r>
              <a:rPr lang="en-US" altLang="en-US" sz="1000"/>
              <a:t>    Step3:  Check all k-1 subgraph of this k-edge graph to see whether all of them are frequent</a:t>
            </a:r>
          </a:p>
          <a:p>
            <a:r>
              <a:rPr lang="en-US" altLang="en-US" sz="1000"/>
              <a:t>    Step4:  After G successfully pass Step1-3, do support computation of G in the graph dataset, See whether it is really frequent.</a:t>
            </a:r>
          </a:p>
          <a:p>
            <a:endParaRPr lang="en-US" altLang="en-US" sz="1000"/>
          </a:p>
          <a:p>
            <a:r>
              <a:rPr lang="en-US" altLang="en-US" sz="1000"/>
              <a:t>gSpan:</a:t>
            </a:r>
          </a:p>
          <a:p>
            <a:r>
              <a:rPr lang="en-US" altLang="en-US" sz="1000"/>
              <a:t>    Step1: Right-most extend a k-1 edge graph to several k edge graphs.</a:t>
            </a:r>
          </a:p>
          <a:p>
            <a:r>
              <a:rPr lang="en-US" altLang="en-US" sz="1000"/>
              <a:t>    Step2: Enumerate the occurrence of this k-1 edge graph in the graph dataset, meanwhile, counting these k edge graphs.</a:t>
            </a:r>
          </a:p>
          <a:p>
            <a:r>
              <a:rPr lang="en-US" altLang="en-US" sz="1000"/>
              <a:t>    Step3: Output those k edge graphs whose support is larger than the minimum support.</a:t>
            </a:r>
          </a:p>
          <a:p>
            <a:endParaRPr lang="en-US" altLang="en-US" sz="1000"/>
          </a:p>
          <a:p>
            <a:r>
              <a:rPr lang="en-US" altLang="en-US" sz="1000"/>
              <a:t>Pros:</a:t>
            </a:r>
          </a:p>
          <a:p>
            <a:r>
              <a:rPr lang="en-US" altLang="en-US" sz="1000"/>
              <a:t>   1: gSpan avoid the costly candidate generation and testing some infrequent subgraphs.</a:t>
            </a:r>
          </a:p>
          <a:p>
            <a:r>
              <a:rPr lang="en-US" altLang="en-US" sz="1000"/>
              <a:t>   2: No complicated graph operations, like joining two graphs and calculating its k-1 subgraphs.</a:t>
            </a:r>
          </a:p>
          <a:p>
            <a:r>
              <a:rPr lang="en-US" altLang="en-US" sz="1000"/>
              <a:t>   3. gSpan is very simple</a:t>
            </a:r>
          </a:p>
          <a:p>
            <a:endParaRPr lang="en-US" altLang="en-US" sz="1000"/>
          </a:p>
          <a:p>
            <a:r>
              <a:rPr lang="en-US" altLang="en-US" sz="1000"/>
              <a:t>The key is how to do right most extension efficiently in graph. We invented DFS code for graph.</a:t>
            </a:r>
          </a:p>
        </p:txBody>
      </p:sp>
    </p:spTree>
    <p:extLst>
      <p:ext uri="{BB962C8B-B14F-4D97-AF65-F5344CB8AC3E}">
        <p14:creationId xmlns:p14="http://schemas.microsoft.com/office/powerpoint/2010/main" val="36382878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9FA4362-77A9-46FA-B4FA-FA91103C8469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59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508373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67D8E18-B4B6-498E-8CB9-1AFFACD2C0BF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60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31451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5B07220F-BB4A-4A30-8543-80B6CD8797C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24021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87E5CE05-D201-49E7-A292-5AEC5701B5D3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61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000"/>
              <a:t>Apriori: </a:t>
            </a:r>
          </a:p>
          <a:p>
            <a:r>
              <a:rPr lang="en-US" altLang="en-US" sz="1000"/>
              <a:t>    Step1: Join two k-1 edge graphs (these two graphs share a same k-2 edge subgraph) to generate a k-edge graph</a:t>
            </a:r>
          </a:p>
          <a:p>
            <a:r>
              <a:rPr lang="en-US" altLang="en-US" sz="1000"/>
              <a:t>    Step2:  Join the tid-list of these two k-1 edge graphs, then see whether its count is larger than the minimum support</a:t>
            </a:r>
          </a:p>
          <a:p>
            <a:r>
              <a:rPr lang="en-US" altLang="en-US" sz="1000"/>
              <a:t>    Step3:  Check all k-1 subgraph of this k-edge graph to see whether all of them are frequent</a:t>
            </a:r>
          </a:p>
          <a:p>
            <a:r>
              <a:rPr lang="en-US" altLang="en-US" sz="1000"/>
              <a:t>    Step4:  After G successfully pass Step1-3, do support computation of G in the graph dataset, See whether it is really frequent.</a:t>
            </a:r>
          </a:p>
          <a:p>
            <a:endParaRPr lang="en-US" altLang="en-US" sz="1000"/>
          </a:p>
          <a:p>
            <a:r>
              <a:rPr lang="en-US" altLang="en-US" sz="1000"/>
              <a:t>gSpan:</a:t>
            </a:r>
          </a:p>
          <a:p>
            <a:r>
              <a:rPr lang="en-US" altLang="en-US" sz="1000"/>
              <a:t>    Step1: Right-most extend a k-1 edge graph to several k edge graphs.</a:t>
            </a:r>
          </a:p>
          <a:p>
            <a:r>
              <a:rPr lang="en-US" altLang="en-US" sz="1000"/>
              <a:t>    Step2: Enumerate the occurrence of this k-1 edge graph in the graph dataset, meanwhile, counting these k edge graphs.</a:t>
            </a:r>
          </a:p>
          <a:p>
            <a:r>
              <a:rPr lang="en-US" altLang="en-US" sz="1000"/>
              <a:t>    Step3: Output those k edge graphs whose support is larger than the minimum support.</a:t>
            </a:r>
          </a:p>
          <a:p>
            <a:endParaRPr lang="en-US" altLang="en-US" sz="1000"/>
          </a:p>
          <a:p>
            <a:r>
              <a:rPr lang="en-US" altLang="en-US" sz="1000"/>
              <a:t>Pros:</a:t>
            </a:r>
          </a:p>
          <a:p>
            <a:r>
              <a:rPr lang="en-US" altLang="en-US" sz="1000"/>
              <a:t>   1: gSpan avoid the costly candidate generation and testing some infrequent subgraphs.</a:t>
            </a:r>
          </a:p>
          <a:p>
            <a:r>
              <a:rPr lang="en-US" altLang="en-US" sz="1000"/>
              <a:t>   2: No complicated graph operations, like joining two graphs and calculating its k-1 subgraphs.</a:t>
            </a:r>
          </a:p>
          <a:p>
            <a:r>
              <a:rPr lang="en-US" altLang="en-US" sz="1000"/>
              <a:t>   3. gSpan is very simple</a:t>
            </a:r>
          </a:p>
          <a:p>
            <a:endParaRPr lang="en-US" altLang="en-US" sz="1000"/>
          </a:p>
          <a:p>
            <a:r>
              <a:rPr lang="en-US" altLang="en-US" sz="1000"/>
              <a:t>The key is how to do right most extension efficiently in graph. We invented DFS code for graph.</a:t>
            </a:r>
          </a:p>
        </p:txBody>
      </p:sp>
    </p:spTree>
    <p:extLst>
      <p:ext uri="{BB962C8B-B14F-4D97-AF65-F5344CB8AC3E}">
        <p14:creationId xmlns:p14="http://schemas.microsoft.com/office/powerpoint/2010/main" val="27337717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7DACA5D-7DCA-4736-AD9C-7B4D4DCCD41C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62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040579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63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489261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FC7AEE2-938E-452D-BDE4-E1A19BA8808A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228726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8F2235FA-AFC4-467F-A141-28B926E0BC8E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65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452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34852" indent="-282635"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30541" indent="-226108"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82758" indent="-226108"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34974" indent="-226108"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87191" indent="-226108" defTabSz="91228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39407" indent="-226108" defTabSz="91228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91624" indent="-226108" defTabSz="91228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43840" indent="-226108" defTabSz="91228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B758FE0D-3B8E-4164-91D3-E6D1B993BC2F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66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4137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9E270414-29A7-4AB3-8A19-56C105716171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67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69585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Little Mermaid, Hans Christian Andersen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954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1FC3B47-434F-4AF0-A21C-5B9BC5C3149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71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908870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F836231-569D-465B-ACEA-E9948AEAB00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72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53038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3427C8D-9BDA-4DF4-8A3D-BAD222F9DC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55554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1E02C0D-92C3-4098-A09F-DC4A3F0466A7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73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471258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094CF603-38CA-474C-9726-069E767283EC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76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273853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06BACFCC-2ED6-4484-AE4F-FB556DD8C581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77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48809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094CF603-38CA-474C-9726-069E767283EC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78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93386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094CF603-38CA-474C-9726-069E767283EC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79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11944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3427C8D-9BDA-4DF4-8A3D-BAD222F9DC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5086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5A79448-024C-4779-8C03-AC34596CC8B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8012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495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5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504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38" tIns="0" rIns="91438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1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189" tIns="457189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38" tIns="0" rIns="91438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B6B361E-9349-48BF-A2EB-601B2C053CB0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7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19" tIns="0" rIns="45719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403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79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3"/>
          </a:xfrm>
        </p:spPr>
        <p:txBody>
          <a:bodyPr vert="eaVert" lIns="45719" tIns="0" rIns="45719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1F56B9F7-9E1C-4C33-AB30-BDE552BC588B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07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77600" y="6477000"/>
            <a:ext cx="9144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FDAC1167-0877-4818-8BCB-A0C77D4F3136}" type="slidenum">
              <a:rPr lang="en-US">
                <a:solidFill>
                  <a:srgbClr val="000000"/>
                </a:solidFill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915042"/>
      </p:ext>
    </p:extLst>
  </p:cSld>
  <p:clrMapOvr>
    <a:masterClrMapping/>
  </p:clrMapOvr>
  <p:transition spd="med"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793EE658-57DF-4B39-B118-E03A2B79081A}" type="datetime4">
              <a:rPr lang="en-US">
                <a:solidFill>
                  <a:srgbClr val="000000"/>
                </a:solidFill>
              </a:rPr>
              <a:pPr defTabSz="457189">
                <a:defRPr/>
              </a:pPr>
              <a:t>October 11,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DBB9DA83-A2E4-4BB2-82C9-33E7C7455EB3}" type="slidenum">
              <a:rPr lang="en-US">
                <a:solidFill>
                  <a:srgbClr val="000000"/>
                </a:solidFill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763015"/>
      </p:ext>
    </p:extLst>
  </p:cSld>
  <p:clrMapOvr>
    <a:masterClrMapping/>
  </p:clrMapOvr>
  <p:transition spd="med"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6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6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28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69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90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31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2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541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October 11, 2016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487469"/>
      </p:ext>
    </p:extLst>
  </p:cSld>
  <p:clrMapOvr>
    <a:masterClrMapping/>
  </p:clrMapOvr>
  <p:transition spd="med">
    <p:zo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A74FD837-5F73-463E-A392-08FE1038F11B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210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3" y="221674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277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203200" y="6324600"/>
            <a:ext cx="25400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51A89-488A-40F4-925D-3A8D716DC85C}" type="datetime4">
              <a:rPr lang="en-US"/>
              <a:pPr>
                <a:defRPr/>
              </a:pPr>
              <a:t>October 11, 2016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67200" y="6324600"/>
            <a:ext cx="38608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37563FD-6697-45D1-A120-28B4ECD114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220206"/>
      </p:ext>
    </p:extLst>
  </p:cSld>
  <p:clrMapOvr>
    <a:masterClrMapping/>
  </p:clrMapOvr>
  <p:transition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57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94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556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2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38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38" tIns="0" rIns="91438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1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189" tIns="457189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38" tIns="0" rIns="91438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B6B361E-9349-48BF-A2EB-601B2C053CB0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33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19" tIns="0" rIns="45719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83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79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3"/>
          </a:xfrm>
        </p:spPr>
        <p:txBody>
          <a:bodyPr vert="eaVert" lIns="45719" tIns="0" rIns="45719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1F56B9F7-9E1C-4C33-AB30-BDE552BC588B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4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793EE658-57DF-4B39-B118-E03A2B79081A}" type="datetime4">
              <a:rPr lang="en-US">
                <a:solidFill>
                  <a:srgbClr val="000000"/>
                </a:solidFill>
              </a:rPr>
              <a:pPr defTabSz="457189">
                <a:defRPr/>
              </a:pPr>
              <a:t>October 11,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DBB9DA83-A2E4-4BB2-82C9-33E7C7455EB3}" type="slidenum">
              <a:rPr lang="en-US">
                <a:solidFill>
                  <a:srgbClr val="000000"/>
                </a:solidFill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138153"/>
      </p:ext>
    </p:extLst>
  </p:cSld>
  <p:clrMapOvr>
    <a:masterClrMapping/>
  </p:clrMapOvr>
  <p:transition spd="med">
    <p:zo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77600" y="6477000"/>
            <a:ext cx="9144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FDAC1167-0877-4818-8BCB-A0C77D4F3136}" type="slidenum">
              <a:rPr lang="en-US">
                <a:solidFill>
                  <a:srgbClr val="000000"/>
                </a:solidFill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09512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October 11, 2016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95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1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86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56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74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40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84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77600" y="6477000"/>
            <a:ext cx="9144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A202CC86-93B0-4433-BB82-3B4544800CD0}" type="slidenum">
              <a:rPr lang="en-US">
                <a:solidFill>
                  <a:srgbClr val="000000"/>
                </a:solidFill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38317"/>
      </p:ext>
    </p:extLst>
  </p:cSld>
  <p:clrMapOvr>
    <a:masterClrMapping/>
  </p:clrMapOvr>
  <p:transition spd="med">
    <p:zoom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606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A74FD837-5F73-463E-A392-08FE1038F11B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57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4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46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3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04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074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639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10/11/2016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719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77600" y="6477000"/>
            <a:ext cx="9144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728820F8-573E-4877-BECF-1888F7CC7535}" type="slidenum">
              <a:rPr lang="en-US">
                <a:solidFill>
                  <a:srgbClr val="000000"/>
                </a:solidFill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03899"/>
      </p:ext>
    </p:extLst>
  </p:cSld>
  <p:clrMapOvr>
    <a:masterClrMapping/>
  </p:clrMapOvr>
  <p:transition spd="med">
    <p:zoom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3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90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803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3" y="221674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78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353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56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700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00" b="1"/>
            </a:lvl4pPr>
            <a:lvl5pPr marL="2438278" indent="0">
              <a:buNone/>
              <a:defRPr sz="2100" b="1"/>
            </a:lvl5pPr>
            <a:lvl6pPr marL="3047848" indent="0">
              <a:buNone/>
              <a:defRPr sz="2100" b="1"/>
            </a:lvl6pPr>
            <a:lvl7pPr marL="3657418" indent="0">
              <a:buNone/>
              <a:defRPr sz="2100" b="1"/>
            </a:lvl7pPr>
            <a:lvl8pPr marL="4266987" indent="0">
              <a:buNone/>
              <a:defRPr sz="2100" b="1"/>
            </a:lvl8pPr>
            <a:lvl9pPr marL="4876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6" y="1535117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700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00" b="1"/>
            </a:lvl4pPr>
            <a:lvl5pPr marL="2438278" indent="0">
              <a:buNone/>
              <a:defRPr sz="2100" b="1"/>
            </a:lvl5pPr>
            <a:lvl6pPr marL="3047848" indent="0">
              <a:buNone/>
              <a:defRPr sz="2100" b="1"/>
            </a:lvl6pPr>
            <a:lvl7pPr marL="3657418" indent="0">
              <a:buNone/>
              <a:defRPr sz="2100" b="1"/>
            </a:lvl7pPr>
            <a:lvl8pPr marL="4266987" indent="0">
              <a:buNone/>
              <a:defRPr sz="2100" b="1"/>
            </a:lvl8pPr>
            <a:lvl9pPr marL="4876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303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383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966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3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70" indent="0">
              <a:buNone/>
              <a:defRPr sz="1600"/>
            </a:lvl2pPr>
            <a:lvl3pPr marL="1219140" indent="0">
              <a:buNone/>
              <a:defRPr sz="1300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64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5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5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570" indent="0">
              <a:buNone/>
              <a:defRPr sz="1600"/>
            </a:lvl2pPr>
            <a:lvl3pPr marL="1219140" indent="0">
              <a:buNone/>
              <a:defRPr sz="1300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793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8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7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69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96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9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0" r:id="rId3"/>
    <p:sldLayoutId id="2147483681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3" y="286604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0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31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8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0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3" y="286604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0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61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92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8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4" tIns="60957" rIns="121914" bIns="6095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121914" tIns="60957" rIns="121914" bIns="6095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5125"/>
          </a:xfrm>
          <a:prstGeom prst="rect">
            <a:avLst/>
          </a:prstGeom>
        </p:spPr>
        <p:txBody>
          <a:bodyPr vert="horz" lIns="121914" tIns="60957" rIns="121914" bIns="6095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40"/>
            <a:fld id="{EC80D26F-F711-4A4E-BA56-332F3602952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40"/>
              <a:t>10/11/2016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6"/>
            <a:ext cx="3860800" cy="365125"/>
          </a:xfrm>
          <a:prstGeom prst="rect">
            <a:avLst/>
          </a:prstGeom>
        </p:spPr>
        <p:txBody>
          <a:bodyPr vert="horz" lIns="121914" tIns="60957" rIns="121914" bIns="6095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4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6"/>
            <a:ext cx="2844800" cy="365125"/>
          </a:xfrm>
          <a:prstGeom prst="rect">
            <a:avLst/>
          </a:prstGeom>
        </p:spPr>
        <p:txBody>
          <a:bodyPr vert="horz" lIns="121914" tIns="60957" rIns="121914" bIns="6095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40"/>
            <a:fld id="{FF4F2234-F0AC-4578-99CD-21C2B01FA7D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4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73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.wmf"/><Relationship Id="rId5" Type="http://schemas.openxmlformats.org/officeDocument/2006/relationships/image" Target="../media/image9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6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image" Target="../media/image27.wmf"/><Relationship Id="rId10" Type="http://schemas.openxmlformats.org/officeDocument/2006/relationships/image" Target="../media/image29.e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9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2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858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 smtClean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08725"/>
            <a:ext cx="12192000" cy="1039906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Chapter 7 : Advanced Frequent Pattern </a:t>
            </a:r>
            <a:r>
              <a:rPr lang="en-US" altLang="en-US" sz="3600" dirty="0" smtClean="0"/>
              <a:t>Mining</a:t>
            </a:r>
          </a:p>
          <a:p>
            <a:r>
              <a:rPr lang="en-US" dirty="0" smtClean="0"/>
              <a:t>Jiawei Han, Computer Science, Univ. Illinois at Urbana-Champaign, 2106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5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11176000" cy="68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Mining Multi-Dimensional Associations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5121" y="1130968"/>
            <a:ext cx="10042070" cy="557104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Single-dimensional rules (e.g., items are all in “product” dimension)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C00000"/>
                </a:solidFill>
              </a:rPr>
              <a:t>buys(X, “milk”) </a:t>
            </a:r>
            <a:r>
              <a:rPr lang="en-US" altLang="en-US" sz="2400" dirty="0" smtClean="0">
                <a:solidFill>
                  <a:srgbClr val="C00000"/>
                </a:solidFill>
                <a:sym typeface="Symbol" pitchFamily="18" charset="2"/>
              </a:rPr>
              <a:t> buys(X, “bread”)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Multi-dimensional rules (i.e., items in </a:t>
            </a:r>
            <a:r>
              <a:rPr lang="en-US" altLang="en-US" sz="2400" dirty="0" smtClean="0">
                <a:sym typeface="Symbol" pitchFamily="18" charset="2"/>
              </a:rPr>
              <a:t></a:t>
            </a:r>
            <a:r>
              <a:rPr lang="en-US" altLang="en-US" sz="2400" dirty="0" smtClean="0">
                <a:sym typeface="Math B" pitchFamily="2" charset="2"/>
              </a:rPr>
              <a:t> </a:t>
            </a:r>
            <a:r>
              <a:rPr lang="en-US" altLang="en-US" sz="2400" dirty="0" smtClean="0"/>
              <a:t>2 dimensions or predicates)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 smtClean="0"/>
              <a:t>Inter-dimension association rules (</a:t>
            </a:r>
            <a:r>
              <a:rPr lang="en-US" altLang="en-US" sz="2400" i="1" dirty="0" smtClean="0"/>
              <a:t>no repeated predicates</a:t>
            </a:r>
            <a:r>
              <a:rPr lang="en-US" altLang="en-US" sz="2400" dirty="0" smtClean="0"/>
              <a:t>)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C00000"/>
                </a:solidFill>
              </a:rPr>
              <a:t>age(X, “18-25”) </a:t>
            </a:r>
            <a:r>
              <a:rPr lang="en-US" altLang="en-US" sz="2400" dirty="0" smtClean="0">
                <a:solidFill>
                  <a:srgbClr val="C00000"/>
                </a:solidFill>
                <a:sym typeface="Symbol" pitchFamily="18" charset="2"/>
              </a:rPr>
              <a:t> </a:t>
            </a:r>
            <a:r>
              <a:rPr lang="en-US" altLang="en-US" sz="2400" dirty="0" smtClean="0">
                <a:solidFill>
                  <a:srgbClr val="C00000"/>
                </a:solidFill>
              </a:rPr>
              <a:t>occupation(X, “student”) </a:t>
            </a:r>
            <a:r>
              <a:rPr lang="en-US" altLang="en-US" sz="2400" dirty="0" smtClean="0">
                <a:solidFill>
                  <a:srgbClr val="C00000"/>
                </a:solidFill>
                <a:sym typeface="Symbol" pitchFamily="18" charset="2"/>
              </a:rPr>
              <a:t> buys(X, “coke”)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>
                <a:sym typeface="Symbol" pitchFamily="18" charset="2"/>
              </a:rPr>
              <a:t>Hybrid-dimension </a:t>
            </a:r>
            <a:r>
              <a:rPr lang="en-US" altLang="en-US" sz="2400" dirty="0"/>
              <a:t>association</a:t>
            </a:r>
            <a:r>
              <a:rPr lang="en-US" altLang="en-US" sz="2400" dirty="0" smtClean="0">
                <a:sym typeface="Symbol" pitchFamily="18" charset="2"/>
              </a:rPr>
              <a:t> rules (</a:t>
            </a:r>
            <a:r>
              <a:rPr lang="en-US" altLang="en-US" sz="2400" i="1" dirty="0" smtClean="0">
                <a:sym typeface="Symbol" pitchFamily="18" charset="2"/>
              </a:rPr>
              <a:t>repeated predicates</a:t>
            </a:r>
            <a:r>
              <a:rPr lang="en-US" altLang="en-US" sz="2400" dirty="0" smtClean="0">
                <a:sym typeface="Symbol" pitchFamily="18" charset="2"/>
              </a:rPr>
              <a:t>)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C00000"/>
                </a:solidFill>
              </a:rPr>
              <a:t>age(X, “18-25”) </a:t>
            </a:r>
            <a:r>
              <a:rPr lang="en-US" altLang="en-US" sz="2400" dirty="0" smtClean="0">
                <a:solidFill>
                  <a:srgbClr val="C00000"/>
                </a:solidFill>
                <a:sym typeface="Symbol" pitchFamily="18" charset="2"/>
              </a:rPr>
              <a:t>  </a:t>
            </a:r>
            <a:r>
              <a:rPr lang="en-US" altLang="en-US" sz="2400" dirty="0" smtClean="0">
                <a:solidFill>
                  <a:srgbClr val="C00000"/>
                </a:solidFill>
              </a:rPr>
              <a:t>buys(X, “popcorn”) </a:t>
            </a:r>
            <a:r>
              <a:rPr lang="en-US" altLang="en-US" sz="2400" dirty="0" smtClean="0">
                <a:solidFill>
                  <a:srgbClr val="C00000"/>
                </a:solidFill>
                <a:sym typeface="Symbol" pitchFamily="18" charset="2"/>
              </a:rPr>
              <a:t> buys(X, “coke”)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smtClean="0"/>
              <a:t>Attributes can be categorical or numerical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 smtClean="0"/>
              <a:t>Categorical Attributes (e.g., </a:t>
            </a:r>
            <a:r>
              <a:rPr lang="en-US" altLang="en-US" sz="2400" i="1" dirty="0" smtClean="0"/>
              <a:t>profession, product</a:t>
            </a:r>
            <a:r>
              <a:rPr lang="en-US" altLang="en-US" sz="2400" dirty="0" smtClean="0"/>
              <a:t>: no ordering among values): Data cube for inter-dimension association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 smtClean="0"/>
              <a:t>Quantitative Attributes: Numeric, implicit ordering among values—discretization, clustering, and gradient approaches</a:t>
            </a:r>
          </a:p>
          <a:p>
            <a:pPr eaLnBrk="1" hangingPunct="1">
              <a:lnSpc>
                <a:spcPct val="110000"/>
              </a:lnSpc>
            </a:pPr>
            <a:endParaRPr lang="en-US" altLang="en-US" dirty="0" smtClean="0">
              <a:solidFill>
                <a:schemeClr val="folHlink"/>
              </a:solidFill>
              <a:sym typeface="Symbol" pitchFamily="18" charset="2"/>
            </a:endParaRPr>
          </a:p>
        </p:txBody>
      </p:sp>
      <p:sp>
        <p:nvSpPr>
          <p:cNvPr id="1553412" name="Rectangle 4"/>
          <p:cNvSpPr>
            <a:spLocks noChangeArrowheads="1"/>
          </p:cNvSpPr>
          <p:nvPr/>
        </p:nvSpPr>
        <p:spPr bwMode="auto">
          <a:xfrm>
            <a:off x="508000" y="3886200"/>
            <a:ext cx="11176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buClr>
                <a:srgbClr val="8C8C8C"/>
              </a:buClr>
            </a:pPr>
            <a:endParaRPr lang="en-US" altLang="en-US" sz="2800">
              <a:solidFill>
                <a:srgbClr val="8C8C8C"/>
              </a:solidFill>
              <a:latin typeface="Tahoma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712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152400"/>
            <a:ext cx="110744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Mining Quantitative Associations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5" y="1219202"/>
            <a:ext cx="8706564" cy="5267324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/>
              <a:t>Mining associations with numerical attributes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/>
              <a:t>Ex.:   Numerical attributes: </a:t>
            </a:r>
            <a:r>
              <a:rPr lang="en-US" altLang="en-US" sz="2400" dirty="0" smtClean="0">
                <a:solidFill>
                  <a:srgbClr val="FF0000"/>
                </a:solidFill>
              </a:rPr>
              <a:t>age</a:t>
            </a:r>
            <a:r>
              <a:rPr lang="en-US" altLang="en-US" sz="2400" dirty="0" smtClean="0">
                <a:solidFill>
                  <a:schemeClr val="folHlink"/>
                </a:solidFill>
              </a:rPr>
              <a:t> </a:t>
            </a:r>
            <a:r>
              <a:rPr lang="en-US" altLang="en-US" sz="2400" dirty="0" smtClean="0"/>
              <a:t>and </a:t>
            </a:r>
            <a:r>
              <a:rPr lang="en-US" altLang="en-US" sz="2400" dirty="0" smtClean="0">
                <a:solidFill>
                  <a:srgbClr val="FF0000"/>
                </a:solidFill>
              </a:rPr>
              <a:t>salary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/>
              <a:t>Methods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en-US" sz="2400" kern="0" dirty="0"/>
              <a:t>Static discretization based on predefined concept hierarchies </a:t>
            </a:r>
          </a:p>
          <a:p>
            <a:pPr lvl="2">
              <a:spcAft>
                <a:spcPts val="600"/>
              </a:spcAft>
              <a:defRPr/>
            </a:pPr>
            <a:r>
              <a:rPr lang="en-US" altLang="en-US" sz="2400" kern="0" dirty="0"/>
              <a:t>Data cube-based aggregation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en-US" sz="2400" kern="0" dirty="0"/>
              <a:t>Dynamic discretization based on data </a:t>
            </a:r>
            <a:r>
              <a:rPr lang="en-US" altLang="en-US" sz="2400" kern="0" dirty="0" smtClean="0"/>
              <a:t>distribution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en-US" sz="2400" kern="0" dirty="0"/>
              <a:t>Clustering: Distance-based association </a:t>
            </a:r>
          </a:p>
          <a:p>
            <a:pPr lvl="2">
              <a:spcAft>
                <a:spcPts val="600"/>
              </a:spcAft>
              <a:defRPr/>
            </a:pPr>
            <a:r>
              <a:rPr lang="en-US" altLang="en-US" sz="2400" kern="0" dirty="0" smtClean="0"/>
              <a:t>First one-dimensional clustering, </a:t>
            </a:r>
            <a:r>
              <a:rPr lang="en-US" altLang="en-US" sz="2400" kern="0" dirty="0"/>
              <a:t>then association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en-US" sz="2400" kern="0" dirty="0" smtClean="0"/>
              <a:t>Deviation analysis: </a:t>
            </a:r>
          </a:p>
          <a:p>
            <a:pPr lvl="2">
              <a:spcAft>
                <a:spcPts val="600"/>
              </a:spcAft>
              <a:defRPr/>
            </a:pPr>
            <a:r>
              <a:rPr lang="en-US" altLang="en-US" sz="2400" kern="0" dirty="0" smtClean="0"/>
              <a:t>Gender </a:t>
            </a:r>
            <a:r>
              <a:rPr lang="en-US" altLang="en-US" sz="2400" kern="0" dirty="0"/>
              <a:t>= female</a:t>
            </a:r>
            <a:r>
              <a:rPr lang="en-US" altLang="en-US" sz="2400" kern="0" dirty="0">
                <a:cs typeface="Arial" charset="0"/>
              </a:rPr>
              <a:t> </a:t>
            </a:r>
            <a:r>
              <a:rPr lang="en-US" altLang="en-US" sz="2400" kern="0" dirty="0">
                <a:sym typeface="Symbol" pitchFamily="18" charset="2"/>
              </a:rPr>
              <a:t></a:t>
            </a:r>
            <a:r>
              <a:rPr lang="en-US" altLang="en-US" sz="2400" kern="0" dirty="0">
                <a:cs typeface="Arial" charset="0"/>
              </a:rPr>
              <a:t> </a:t>
            </a:r>
            <a:r>
              <a:rPr lang="en-US" altLang="en-US" sz="2400" kern="0" dirty="0"/>
              <a:t>Wage: mean=$7/</a:t>
            </a:r>
            <a:r>
              <a:rPr lang="en-US" altLang="en-US" sz="2400" kern="0" dirty="0" err="1"/>
              <a:t>hr</a:t>
            </a:r>
            <a:r>
              <a:rPr lang="en-US" altLang="en-US" sz="2400" kern="0" dirty="0"/>
              <a:t> (overall mean = $9</a:t>
            </a:r>
            <a:r>
              <a:rPr lang="en-US" altLang="en-US" sz="2400" kern="0" dirty="0" smtClean="0"/>
              <a:t>)</a:t>
            </a:r>
            <a:endParaRPr lang="en-US" altLang="en-US" sz="2400" kern="0" dirty="0"/>
          </a:p>
        </p:txBody>
      </p:sp>
      <p:grpSp>
        <p:nvGrpSpPr>
          <p:cNvPr id="7173" name="Group 1028"/>
          <p:cNvGrpSpPr>
            <a:grpSpLocks/>
          </p:cNvGrpSpPr>
          <p:nvPr/>
        </p:nvGrpSpPr>
        <p:grpSpPr bwMode="auto">
          <a:xfrm>
            <a:off x="7877175" y="1371601"/>
            <a:ext cx="4214700" cy="3140288"/>
            <a:chOff x="3050" y="2160"/>
            <a:chExt cx="2518" cy="1950"/>
          </a:xfrm>
        </p:grpSpPr>
        <p:sp>
          <p:nvSpPr>
            <p:cNvPr id="7176" name="Line 1029"/>
            <p:cNvSpPr>
              <a:spLocks noChangeShapeType="1"/>
            </p:cNvSpPr>
            <p:nvPr/>
          </p:nvSpPr>
          <p:spPr bwMode="auto">
            <a:xfrm flipV="1">
              <a:off x="4356" y="3408"/>
              <a:ext cx="672" cy="480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7" name="Line 1030"/>
            <p:cNvSpPr>
              <a:spLocks noChangeShapeType="1"/>
            </p:cNvSpPr>
            <p:nvPr/>
          </p:nvSpPr>
          <p:spPr bwMode="auto">
            <a:xfrm flipH="1" flipV="1">
              <a:off x="4376" y="3384"/>
              <a:ext cx="1" cy="528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8" name="Freeform 1031"/>
            <p:cNvSpPr>
              <a:spLocks/>
            </p:cNvSpPr>
            <p:nvPr/>
          </p:nvSpPr>
          <p:spPr bwMode="auto">
            <a:xfrm>
              <a:off x="3712" y="3432"/>
              <a:ext cx="664" cy="480"/>
            </a:xfrm>
            <a:custGeom>
              <a:avLst/>
              <a:gdLst>
                <a:gd name="T0" fmla="*/ 664 w 664"/>
                <a:gd name="T1" fmla="*/ 480 h 480"/>
                <a:gd name="T2" fmla="*/ 0 w 664"/>
                <a:gd name="T3" fmla="*/ 0 h 4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64" h="480">
                  <a:moveTo>
                    <a:pt x="664" y="4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9" name="Text Box 1032"/>
            <p:cNvSpPr txBox="1">
              <a:spLocks noChangeArrowheads="1"/>
            </p:cNvSpPr>
            <p:nvPr/>
          </p:nvSpPr>
          <p:spPr bwMode="auto">
            <a:xfrm>
              <a:off x="4032" y="2688"/>
              <a:ext cx="576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8484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457189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Times New Roman" pitchFamily="18" charset="0"/>
                </a:rPr>
                <a:t>(income)</a:t>
              </a:r>
              <a:endParaRPr lang="en-US" altLang="en-US" sz="1800" u="sng">
                <a:solidFill>
                  <a:srgbClr val="008484"/>
                </a:solidFill>
                <a:latin typeface="Times New Roman" pitchFamily="18" charset="0"/>
              </a:endParaRPr>
            </a:p>
          </p:txBody>
        </p:sp>
        <p:sp>
          <p:nvSpPr>
            <p:cNvPr id="7180" name="Line 1033"/>
            <p:cNvSpPr>
              <a:spLocks noChangeShapeType="1"/>
            </p:cNvSpPr>
            <p:nvPr/>
          </p:nvSpPr>
          <p:spPr bwMode="auto">
            <a:xfrm>
              <a:off x="3704" y="2808"/>
              <a:ext cx="1" cy="624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81" name="Line 1034"/>
            <p:cNvSpPr>
              <a:spLocks noChangeShapeType="1"/>
            </p:cNvSpPr>
            <p:nvPr/>
          </p:nvSpPr>
          <p:spPr bwMode="auto">
            <a:xfrm>
              <a:off x="3704" y="2808"/>
              <a:ext cx="672" cy="576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82" name="Line 1035"/>
            <p:cNvSpPr>
              <a:spLocks noChangeShapeType="1"/>
            </p:cNvSpPr>
            <p:nvPr/>
          </p:nvSpPr>
          <p:spPr bwMode="auto">
            <a:xfrm>
              <a:off x="5048" y="2856"/>
              <a:ext cx="1" cy="576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83" name="Line 1036"/>
            <p:cNvSpPr>
              <a:spLocks noChangeShapeType="1"/>
            </p:cNvSpPr>
            <p:nvPr/>
          </p:nvSpPr>
          <p:spPr bwMode="auto">
            <a:xfrm>
              <a:off x="4376" y="2808"/>
              <a:ext cx="672" cy="624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84" name="Line 1037"/>
            <p:cNvSpPr>
              <a:spLocks noChangeShapeType="1"/>
            </p:cNvSpPr>
            <p:nvPr/>
          </p:nvSpPr>
          <p:spPr bwMode="auto">
            <a:xfrm flipH="1" flipV="1">
              <a:off x="4424" y="2376"/>
              <a:ext cx="624" cy="480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85" name="Line 1038"/>
            <p:cNvSpPr>
              <a:spLocks noChangeShapeType="1"/>
            </p:cNvSpPr>
            <p:nvPr/>
          </p:nvSpPr>
          <p:spPr bwMode="auto">
            <a:xfrm flipV="1">
              <a:off x="3704" y="2376"/>
              <a:ext cx="720" cy="432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86" name="Line 1039"/>
            <p:cNvSpPr>
              <a:spLocks noChangeShapeType="1"/>
            </p:cNvSpPr>
            <p:nvPr/>
          </p:nvSpPr>
          <p:spPr bwMode="auto">
            <a:xfrm flipH="1">
              <a:off x="4376" y="2376"/>
              <a:ext cx="48" cy="432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87" name="Text Box 1040"/>
            <p:cNvSpPr txBox="1">
              <a:spLocks noChangeArrowheads="1"/>
            </p:cNvSpPr>
            <p:nvPr/>
          </p:nvSpPr>
          <p:spPr bwMode="auto">
            <a:xfrm>
              <a:off x="3424" y="2688"/>
              <a:ext cx="242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8484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Times New Roman" pitchFamily="18" charset="0"/>
                </a:rPr>
                <a:t>(age)</a:t>
              </a:r>
              <a:endParaRPr lang="en-US" altLang="en-US" sz="1800" u="sng">
                <a:solidFill>
                  <a:srgbClr val="008484"/>
                </a:solidFill>
                <a:latin typeface="Times New Roman" pitchFamily="18" charset="0"/>
              </a:endParaRPr>
            </a:p>
          </p:txBody>
        </p:sp>
        <p:sp>
          <p:nvSpPr>
            <p:cNvPr id="7188" name="Text Box 1041"/>
            <p:cNvSpPr txBox="1">
              <a:spLocks noChangeArrowheads="1"/>
            </p:cNvSpPr>
            <p:nvPr/>
          </p:nvSpPr>
          <p:spPr bwMode="auto">
            <a:xfrm>
              <a:off x="4368" y="2160"/>
              <a:ext cx="172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8484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Times New Roman" pitchFamily="18" charset="0"/>
                </a:rPr>
                <a:t>()</a:t>
              </a:r>
              <a:endParaRPr lang="en-US" altLang="en-US" sz="1800" u="sng">
                <a:solidFill>
                  <a:srgbClr val="008484"/>
                </a:solidFill>
                <a:latin typeface="Times New Roman" pitchFamily="18" charset="0"/>
              </a:endParaRPr>
            </a:p>
          </p:txBody>
        </p:sp>
        <p:sp>
          <p:nvSpPr>
            <p:cNvPr id="7189" name="Line 1042"/>
            <p:cNvSpPr>
              <a:spLocks noChangeShapeType="1"/>
            </p:cNvSpPr>
            <p:nvPr/>
          </p:nvSpPr>
          <p:spPr bwMode="auto">
            <a:xfrm flipV="1">
              <a:off x="3704" y="2808"/>
              <a:ext cx="672" cy="624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90" name="Line 1043"/>
            <p:cNvSpPr>
              <a:spLocks noChangeShapeType="1"/>
            </p:cNvSpPr>
            <p:nvPr/>
          </p:nvSpPr>
          <p:spPr bwMode="auto">
            <a:xfrm flipV="1">
              <a:off x="4376" y="2856"/>
              <a:ext cx="672" cy="528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91" name="Text Box 1044"/>
            <p:cNvSpPr txBox="1">
              <a:spLocks noChangeArrowheads="1"/>
            </p:cNvSpPr>
            <p:nvPr/>
          </p:nvSpPr>
          <p:spPr bwMode="auto">
            <a:xfrm>
              <a:off x="5076" y="2688"/>
              <a:ext cx="300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8484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Times New Roman" pitchFamily="18" charset="0"/>
                </a:rPr>
                <a:t>(buys)</a:t>
              </a:r>
              <a:endParaRPr lang="en-US" altLang="en-US" sz="1800" u="sng">
                <a:solidFill>
                  <a:srgbClr val="008484"/>
                </a:solidFill>
                <a:latin typeface="Times New Roman" pitchFamily="18" charset="0"/>
              </a:endParaRPr>
            </a:p>
          </p:txBody>
        </p:sp>
        <p:sp>
          <p:nvSpPr>
            <p:cNvPr id="7192" name="Text Box 1045"/>
            <p:cNvSpPr txBox="1">
              <a:spLocks noChangeArrowheads="1"/>
            </p:cNvSpPr>
            <p:nvPr/>
          </p:nvSpPr>
          <p:spPr bwMode="auto">
            <a:xfrm>
              <a:off x="3050" y="3360"/>
              <a:ext cx="646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8484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Times New Roman" pitchFamily="18" charset="0"/>
                </a:rPr>
                <a:t>(age, income)</a:t>
              </a:r>
              <a:endParaRPr lang="en-US" altLang="en-US" sz="1800" u="sng">
                <a:solidFill>
                  <a:srgbClr val="008484"/>
                </a:solidFill>
                <a:latin typeface="Times New Roman" pitchFamily="18" charset="0"/>
              </a:endParaRPr>
            </a:p>
          </p:txBody>
        </p:sp>
        <p:sp>
          <p:nvSpPr>
            <p:cNvPr id="7193" name="Text Box 1046"/>
            <p:cNvSpPr txBox="1">
              <a:spLocks noChangeArrowheads="1"/>
            </p:cNvSpPr>
            <p:nvPr/>
          </p:nvSpPr>
          <p:spPr bwMode="auto">
            <a:xfrm>
              <a:off x="4171" y="3360"/>
              <a:ext cx="493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8484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8484"/>
                  </a:solidFill>
                  <a:latin typeface="Times New Roman" pitchFamily="18" charset="0"/>
                </a:rPr>
                <a:t>(</a:t>
              </a:r>
              <a:r>
                <a:rPr lang="en-US" altLang="en-US" sz="1800" dirty="0" err="1">
                  <a:solidFill>
                    <a:srgbClr val="008484"/>
                  </a:solidFill>
                  <a:latin typeface="Times New Roman" pitchFamily="18" charset="0"/>
                </a:rPr>
                <a:t>age,buys</a:t>
              </a:r>
              <a:r>
                <a:rPr lang="en-US" altLang="en-US" sz="1800" dirty="0">
                  <a:solidFill>
                    <a:srgbClr val="008484"/>
                  </a:solidFill>
                  <a:latin typeface="Times New Roman" pitchFamily="18" charset="0"/>
                </a:rPr>
                <a:t>)</a:t>
              </a:r>
              <a:endParaRPr lang="en-US" altLang="en-US" sz="1800" u="sng" dirty="0">
                <a:solidFill>
                  <a:srgbClr val="008484"/>
                </a:solidFill>
                <a:latin typeface="Times New Roman" pitchFamily="18" charset="0"/>
              </a:endParaRPr>
            </a:p>
          </p:txBody>
        </p:sp>
        <p:sp>
          <p:nvSpPr>
            <p:cNvPr id="7194" name="Text Box 1047"/>
            <p:cNvSpPr txBox="1">
              <a:spLocks noChangeArrowheads="1"/>
            </p:cNvSpPr>
            <p:nvPr/>
          </p:nvSpPr>
          <p:spPr bwMode="auto">
            <a:xfrm>
              <a:off x="4741" y="3432"/>
              <a:ext cx="827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8484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8484"/>
                  </a:solidFill>
                  <a:latin typeface="Times New Roman" pitchFamily="18" charset="0"/>
                </a:rPr>
                <a:t>(income</a:t>
              </a:r>
              <a:r>
                <a:rPr lang="en-US" altLang="en-US" sz="1800" dirty="0" smtClean="0">
                  <a:solidFill>
                    <a:srgbClr val="008484"/>
                  </a:solidFill>
                  <a:latin typeface="Times New Roman" pitchFamily="18" charset="0"/>
                </a:rPr>
                <a:t>, buys</a:t>
              </a:r>
              <a:r>
                <a:rPr lang="en-US" altLang="en-US" sz="1800" dirty="0">
                  <a:solidFill>
                    <a:srgbClr val="008484"/>
                  </a:solidFill>
                  <a:latin typeface="Times New Roman" pitchFamily="18" charset="0"/>
                </a:rPr>
                <a:t>)</a:t>
              </a:r>
              <a:endParaRPr lang="en-US" altLang="en-US" sz="1800" u="sng" dirty="0">
                <a:solidFill>
                  <a:srgbClr val="008484"/>
                </a:solidFill>
                <a:latin typeface="Times New Roman" pitchFamily="18" charset="0"/>
              </a:endParaRPr>
            </a:p>
          </p:txBody>
        </p:sp>
        <p:sp>
          <p:nvSpPr>
            <p:cNvPr id="7195" name="Text Box 1048"/>
            <p:cNvSpPr txBox="1">
              <a:spLocks noChangeArrowheads="1"/>
            </p:cNvSpPr>
            <p:nvPr/>
          </p:nvSpPr>
          <p:spPr bwMode="auto">
            <a:xfrm>
              <a:off x="3910" y="3938"/>
              <a:ext cx="1088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8484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8484"/>
                  </a:solidFill>
                  <a:latin typeface="Times New Roman" pitchFamily="18" charset="0"/>
                </a:rPr>
                <a:t>(age</a:t>
              </a:r>
              <a:r>
                <a:rPr lang="en-US" altLang="en-US" sz="1800" dirty="0" smtClean="0">
                  <a:solidFill>
                    <a:srgbClr val="008484"/>
                  </a:solidFill>
                  <a:latin typeface="Times New Roman" pitchFamily="18" charset="0"/>
                </a:rPr>
                <a:t>, income, buys</a:t>
              </a:r>
              <a:r>
                <a:rPr lang="en-US" altLang="en-US" sz="1800" dirty="0">
                  <a:solidFill>
                    <a:srgbClr val="008484"/>
                  </a:solidFill>
                  <a:latin typeface="Times New Roman" pitchFamily="18" charset="0"/>
                </a:rPr>
                <a:t>)</a:t>
              </a:r>
              <a:endParaRPr lang="en-US" altLang="en-US" sz="1800" u="sng" dirty="0">
                <a:solidFill>
                  <a:srgbClr val="008484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10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152400"/>
            <a:ext cx="11887200" cy="914400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US" altLang="en-US" dirty="0" smtClean="0"/>
              <a:t>Mining Extraordinary </a:t>
            </a:r>
            <a:r>
              <a:rPr lang="en-US" altLang="en-US" dirty="0"/>
              <a:t>Phenomena in Quantitative </a:t>
            </a:r>
            <a:r>
              <a:rPr lang="en-US" altLang="en-US" dirty="0" smtClean="0"/>
              <a:t>Association</a:t>
            </a:r>
            <a:r>
              <a:rPr lang="en-US" altLang="en-US" dirty="0"/>
              <a:t> </a:t>
            </a:r>
            <a:r>
              <a:rPr lang="en-US" altLang="en-US" dirty="0" smtClean="0"/>
              <a:t>Mining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946" y="1143000"/>
            <a:ext cx="9597537" cy="5486400"/>
          </a:xfrm>
        </p:spPr>
        <p:txBody>
          <a:bodyPr/>
          <a:lstStyle/>
          <a:p>
            <a:pPr eaLnBrk="1" hangingPunct="1">
              <a:spcBef>
                <a:spcPts val="500"/>
              </a:spcBef>
            </a:pPr>
            <a:r>
              <a:rPr lang="en-US" altLang="en-US" sz="2400" dirty="0" smtClean="0"/>
              <a:t>Mining extraordinary (i.e., interesting) phenomena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Ex.:  Gender = female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</a:t>
            </a:r>
            <a:r>
              <a:rPr lang="en-US" altLang="en-US" sz="2400" dirty="0" smtClean="0">
                <a:solidFill>
                  <a:srgbClr val="FF0000"/>
                </a:solidFill>
              </a:rPr>
              <a:t> Wage: mean=$7/</a:t>
            </a:r>
            <a:r>
              <a:rPr lang="en-US" altLang="en-US" sz="2400" dirty="0" err="1" smtClean="0">
                <a:solidFill>
                  <a:srgbClr val="FF0000"/>
                </a:solidFill>
              </a:rPr>
              <a:t>hr</a:t>
            </a:r>
            <a:r>
              <a:rPr lang="en-US" altLang="en-US" sz="2400" dirty="0" smtClean="0">
                <a:solidFill>
                  <a:srgbClr val="FF0000"/>
                </a:solidFill>
              </a:rPr>
              <a:t> (overall mean = $9)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 smtClean="0"/>
              <a:t>LHS: a subset of the population 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 smtClean="0"/>
              <a:t>RHS: an extraordinary behavior of this subset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z="2400" dirty="0" smtClean="0"/>
              <a:t>The rule is accepted only if a statistical test (e.g., Z-test) confirms the inference with high confidence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z="2400" dirty="0" err="1" smtClean="0"/>
              <a:t>Subrule</a:t>
            </a:r>
            <a:r>
              <a:rPr lang="en-US" altLang="en-US" sz="2400" dirty="0" smtClean="0"/>
              <a:t>: Highlights the extraordinary behavior of a subset of the population of the super rule 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Ex.: (Gender = female) ^ (South = yes)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</a:t>
            </a:r>
            <a:r>
              <a:rPr lang="en-US" altLang="en-US" sz="2400" dirty="0" smtClean="0">
                <a:solidFill>
                  <a:srgbClr val="FF0000"/>
                </a:solidFill>
              </a:rPr>
              <a:t> mean wage = $6.3/</a:t>
            </a:r>
            <a:r>
              <a:rPr lang="en-US" altLang="en-US" sz="2400" dirty="0" err="1" smtClean="0">
                <a:solidFill>
                  <a:srgbClr val="FF0000"/>
                </a:solidFill>
              </a:rPr>
              <a:t>hr</a:t>
            </a:r>
            <a:endParaRPr lang="en-US" altLang="en-US" sz="2400" dirty="0" smtClean="0">
              <a:solidFill>
                <a:srgbClr val="FF0000"/>
              </a:solidFill>
            </a:endParaRPr>
          </a:p>
          <a:p>
            <a:pPr eaLnBrk="1" hangingPunct="1">
              <a:spcBef>
                <a:spcPts val="500"/>
              </a:spcBef>
            </a:pPr>
            <a:r>
              <a:rPr lang="en-US" altLang="en-US" sz="2400" dirty="0" smtClean="0"/>
              <a:t>Rule condition can be categorical or numerical (quantitative rules)</a:t>
            </a:r>
          </a:p>
          <a:p>
            <a:pPr lvl="1">
              <a:spcBef>
                <a:spcPts val="5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Ex.: Education </a:t>
            </a:r>
            <a:r>
              <a:rPr lang="en-US" altLang="en-US" sz="2400" dirty="0" smtClean="0">
                <a:solidFill>
                  <a:srgbClr val="FF0000"/>
                </a:solidFill>
                <a:cs typeface="Tahoma" pitchFamily="34" charset="0"/>
              </a:rPr>
              <a:t>in</a:t>
            </a:r>
            <a:r>
              <a:rPr lang="en-US" altLang="en-US" sz="2400" dirty="0" smtClean="0">
                <a:solidFill>
                  <a:srgbClr val="FF0000"/>
                </a:solidFill>
              </a:rPr>
              <a:t> [14-18] (</a:t>
            </a:r>
            <a:r>
              <a:rPr lang="en-US" altLang="en-US" sz="2400" dirty="0" err="1" smtClean="0">
                <a:solidFill>
                  <a:srgbClr val="FF0000"/>
                </a:solidFill>
              </a:rPr>
              <a:t>yrs</a:t>
            </a:r>
            <a:r>
              <a:rPr lang="en-US" altLang="en-US" sz="2400" dirty="0" smtClean="0">
                <a:solidFill>
                  <a:srgbClr val="FF0000"/>
                </a:solidFill>
              </a:rPr>
              <a:t>)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</a:t>
            </a:r>
            <a:r>
              <a:rPr lang="en-US" altLang="en-US" sz="2400" dirty="0" smtClean="0">
                <a:solidFill>
                  <a:srgbClr val="FF0000"/>
                </a:solidFill>
              </a:rPr>
              <a:t> mean wage = $11.64/</a:t>
            </a:r>
            <a:r>
              <a:rPr lang="en-US" altLang="en-US" sz="2400" dirty="0" err="1" smtClean="0">
                <a:solidFill>
                  <a:srgbClr val="FF0000"/>
                </a:solidFill>
              </a:rPr>
              <a:t>hr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</a:rPr>
              <a:t> 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marL="461963" lvl="1" indent="-461963">
              <a:spcBef>
                <a:spcPts val="500"/>
              </a:spcBef>
              <a:buClr>
                <a:srgbClr val="0000CC"/>
              </a:buClr>
            </a:pPr>
            <a:r>
              <a:rPr lang="en-US" altLang="en-US" sz="2400" dirty="0" smtClean="0"/>
              <a:t>Efficient methods have been developed for mining such extraordinary rules </a:t>
            </a:r>
            <a:r>
              <a:rPr lang="en-US" altLang="en-US" sz="2400" kern="0" dirty="0" smtClean="0"/>
              <a:t>(</a:t>
            </a:r>
            <a:r>
              <a:rPr lang="en-US" altLang="en-US" sz="2400" kern="0" dirty="0"/>
              <a:t>e.g., </a:t>
            </a:r>
            <a:r>
              <a:rPr lang="en-US" altLang="en-US" sz="2400" kern="0" dirty="0" err="1"/>
              <a:t>Aumann</a:t>
            </a:r>
            <a:r>
              <a:rPr lang="en-US" altLang="en-US" sz="2400" kern="0" dirty="0"/>
              <a:t> and </a:t>
            </a:r>
            <a:r>
              <a:rPr lang="en-US" altLang="en-US" sz="2400" kern="0" dirty="0" smtClean="0"/>
              <a:t>Lindell@KDD’99)</a:t>
            </a:r>
            <a:endParaRPr lang="en-US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5521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304800"/>
            <a:ext cx="119888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Rare Patterns vs. Negative Patterns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143000"/>
            <a:ext cx="9490635" cy="5334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Rare patterns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/>
              <a:t>Very low support but interesting (e.g., buying Rolex watches)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/>
              <a:t>How to mine them? Setting individualized, group-based min-support thresholds for different groups of items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Negative patterns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/>
              <a:t>Negatively correlated: Unlikely to happen together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/>
              <a:t>Ex.:  Since it is unlikely that the same customer buys both a </a:t>
            </a:r>
            <a:r>
              <a:rPr lang="en-US" altLang="en-US" sz="2400" dirty="0" smtClean="0">
                <a:solidFill>
                  <a:srgbClr val="FF0000"/>
                </a:solidFill>
              </a:rPr>
              <a:t>Ford Expedition</a:t>
            </a:r>
            <a:r>
              <a:rPr lang="en-US" altLang="en-US" sz="2400" dirty="0" smtClean="0"/>
              <a:t> (an SUV car) and a </a:t>
            </a:r>
            <a:r>
              <a:rPr lang="en-US" altLang="en-US" sz="2400" dirty="0" smtClean="0">
                <a:solidFill>
                  <a:srgbClr val="FF0000"/>
                </a:solidFill>
              </a:rPr>
              <a:t>Ford Fusion </a:t>
            </a:r>
            <a:r>
              <a:rPr lang="en-US" altLang="en-US" sz="2400" dirty="0" smtClean="0"/>
              <a:t>(a hybrid car), buying a </a:t>
            </a:r>
            <a:r>
              <a:rPr lang="en-US" altLang="en-US" sz="2400" dirty="0" smtClean="0">
                <a:solidFill>
                  <a:srgbClr val="FF0000"/>
                </a:solidFill>
              </a:rPr>
              <a:t>Ford Expedition </a:t>
            </a:r>
            <a:r>
              <a:rPr lang="en-US" altLang="en-US" sz="2400" dirty="0" smtClean="0"/>
              <a:t>and buying a </a:t>
            </a:r>
            <a:r>
              <a:rPr lang="en-US" altLang="en-US" sz="2400" dirty="0" smtClean="0">
                <a:solidFill>
                  <a:srgbClr val="FF0000"/>
                </a:solidFill>
              </a:rPr>
              <a:t>Ford Fusion </a:t>
            </a:r>
            <a:r>
              <a:rPr lang="en-US" altLang="en-US" sz="2400" dirty="0" smtClean="0"/>
              <a:t>are likely negatively correlated patterns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/>
              <a:t>How to define negative patterns?</a:t>
            </a:r>
          </a:p>
        </p:txBody>
      </p:sp>
    </p:spTree>
    <p:extLst>
      <p:ext uri="{BB962C8B-B14F-4D97-AF65-F5344CB8AC3E}">
        <p14:creationId xmlns:p14="http://schemas.microsoft.com/office/powerpoint/2010/main" val="226649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304800"/>
            <a:ext cx="119888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Defining Negative Correlated Patterns</a:t>
            </a:r>
            <a:endParaRPr lang="en-US" altLang="en-US" dirty="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1" y="1142999"/>
            <a:ext cx="9855200" cy="5581073"/>
          </a:xfrm>
        </p:spPr>
        <p:txBody>
          <a:bodyPr/>
          <a:lstStyle/>
          <a:p>
            <a:r>
              <a:rPr lang="en-US" altLang="en-US" sz="2400" dirty="0"/>
              <a:t>A support-based definition 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If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A and B are both frequent but rarely occur together, i.e.,  </a:t>
            </a:r>
            <a:r>
              <a:rPr lang="en-US" altLang="en-US" sz="2400" dirty="0">
                <a:solidFill>
                  <a:srgbClr val="FF0000"/>
                </a:solidFill>
              </a:rPr>
              <a:t>sup(A U B) </a:t>
            </a:r>
            <a:r>
              <a:rPr lang="en-US" altLang="en-US" sz="2400" dirty="0" smtClean="0">
                <a:solidFill>
                  <a:srgbClr val="FF0000"/>
                </a:solidFill>
              </a:rPr>
              <a:t>&lt;&lt; </a:t>
            </a:r>
            <a:r>
              <a:rPr lang="en-US" altLang="en-US" sz="2400" dirty="0">
                <a:solidFill>
                  <a:srgbClr val="FF0000"/>
                </a:solidFill>
              </a:rPr>
              <a:t>sup 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sup(B)</a:t>
            </a:r>
          </a:p>
          <a:p>
            <a:pPr lvl="1"/>
            <a:r>
              <a:rPr lang="en-US" altLang="en-US" sz="2400" dirty="0"/>
              <a:t>Then A and B are negatively correlated</a:t>
            </a:r>
          </a:p>
          <a:p>
            <a:r>
              <a:rPr lang="en-US" altLang="en-US" sz="2400" dirty="0"/>
              <a:t>Is this a good definition </a:t>
            </a:r>
            <a:r>
              <a:rPr lang="en-US" altLang="en-US" sz="2400" dirty="0" smtClean="0"/>
              <a:t>for </a:t>
            </a:r>
            <a:r>
              <a:rPr lang="en-US" altLang="en-US" sz="2400" dirty="0"/>
              <a:t>large transaction </a:t>
            </a:r>
            <a:r>
              <a:rPr lang="en-US" altLang="en-US" sz="2400" dirty="0" smtClean="0"/>
              <a:t>datasets? </a:t>
            </a:r>
            <a:endParaRPr lang="en-US" altLang="en-US" sz="2400" dirty="0"/>
          </a:p>
          <a:p>
            <a:r>
              <a:rPr lang="en-US" altLang="en-US" sz="2400" dirty="0"/>
              <a:t>Ex.:   Suppose a store sold two needle packages A and B </a:t>
            </a:r>
            <a:r>
              <a:rPr lang="en-US" altLang="en-US" sz="2400" dirty="0" smtClean="0"/>
              <a:t>100 </a:t>
            </a:r>
            <a:r>
              <a:rPr lang="en-US" altLang="en-US" sz="2400" dirty="0"/>
              <a:t>times each, </a:t>
            </a:r>
            <a:r>
              <a:rPr lang="en-US" altLang="en-US" sz="2400" dirty="0" smtClean="0"/>
              <a:t>but only </a:t>
            </a:r>
            <a:r>
              <a:rPr lang="en-US" altLang="en-US" sz="2400" dirty="0"/>
              <a:t>one transaction </a:t>
            </a:r>
            <a:r>
              <a:rPr lang="en-US" altLang="en-US" sz="2400" dirty="0" smtClean="0"/>
              <a:t>contained </a:t>
            </a:r>
            <a:r>
              <a:rPr lang="en-US" altLang="en-US" sz="2400" dirty="0"/>
              <a:t>both A and B</a:t>
            </a:r>
          </a:p>
          <a:p>
            <a:pPr lvl="1"/>
            <a:r>
              <a:rPr lang="en-US" altLang="en-US" sz="2400" dirty="0"/>
              <a:t>When there are in total 200 transactions, we have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s(A U B) = 0.005, s(A)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s(B) = 0.25, s(A U B) </a:t>
            </a:r>
            <a:r>
              <a:rPr lang="en-US" altLang="en-US" sz="2400" dirty="0" smtClean="0">
                <a:solidFill>
                  <a:srgbClr val="FF0000"/>
                </a:solidFill>
              </a:rPr>
              <a:t>&lt;&lt; </a:t>
            </a:r>
            <a:r>
              <a:rPr lang="en-US" altLang="en-US" sz="2400" dirty="0">
                <a:solidFill>
                  <a:srgbClr val="FF0000"/>
                </a:solidFill>
              </a:rPr>
              <a:t>s(A)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s(B)</a:t>
            </a:r>
          </a:p>
          <a:p>
            <a:pPr lvl="1"/>
            <a:r>
              <a:rPr lang="en-US" altLang="en-US" sz="2400" dirty="0"/>
              <a:t>But when there are 10</a:t>
            </a:r>
            <a:r>
              <a:rPr lang="en-US" altLang="en-US" sz="2400" baseline="30000" dirty="0"/>
              <a:t>5</a:t>
            </a:r>
            <a:r>
              <a:rPr lang="en-US" altLang="en-US" sz="2400" dirty="0"/>
              <a:t> transactions, we have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s(A U B) = 1/10</a:t>
            </a:r>
            <a:r>
              <a:rPr lang="en-US" altLang="en-US" sz="2400" baseline="30000" dirty="0">
                <a:solidFill>
                  <a:srgbClr val="FF0000"/>
                </a:solidFill>
              </a:rPr>
              <a:t>5</a:t>
            </a:r>
            <a:r>
              <a:rPr lang="en-US" altLang="en-US" sz="2400" dirty="0">
                <a:solidFill>
                  <a:srgbClr val="FF0000"/>
                </a:solidFill>
              </a:rPr>
              <a:t>, s(A)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s(B) = </a:t>
            </a:r>
            <a:r>
              <a:rPr lang="en-US" altLang="en-US" sz="2400" dirty="0" smtClean="0">
                <a:solidFill>
                  <a:srgbClr val="FF0000"/>
                </a:solidFill>
              </a:rPr>
              <a:t>1/10</a:t>
            </a:r>
            <a:r>
              <a:rPr lang="en-US" altLang="en-US" sz="2400" baseline="30000" dirty="0" smtClean="0">
                <a:solidFill>
                  <a:srgbClr val="FF0000"/>
                </a:solidFill>
              </a:rPr>
              <a:t>3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baseline="30000" dirty="0">
                <a:solidFill>
                  <a:srgbClr val="FF0000"/>
                </a:solidFill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</a:rPr>
              <a:t>1/10</a:t>
            </a:r>
            <a:r>
              <a:rPr lang="en-US" altLang="en-US" sz="2400" baseline="30000" dirty="0" smtClean="0">
                <a:solidFill>
                  <a:srgbClr val="FF0000"/>
                </a:solidFill>
              </a:rPr>
              <a:t>3</a:t>
            </a:r>
            <a:r>
              <a:rPr lang="en-US" altLang="en-US" sz="2400" dirty="0" smtClean="0">
                <a:solidFill>
                  <a:srgbClr val="FF0000"/>
                </a:solidFill>
              </a:rPr>
              <a:t>, </a:t>
            </a:r>
            <a:r>
              <a:rPr lang="en-US" altLang="en-US" sz="2400" dirty="0">
                <a:solidFill>
                  <a:srgbClr val="FF0000"/>
                </a:solidFill>
              </a:rPr>
              <a:t>s(A U B) &gt; s(A)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s(B)</a:t>
            </a:r>
          </a:p>
          <a:p>
            <a:pPr lvl="1"/>
            <a:r>
              <a:rPr lang="en-US" altLang="en-US" sz="2400" dirty="0"/>
              <a:t>What is the problem?</a:t>
            </a:r>
            <a:r>
              <a:rPr lang="en-US" altLang="en-US" sz="2400" dirty="0">
                <a:cs typeface="Tahoma" pitchFamily="34" charset="0"/>
              </a:rPr>
              <a:t>—</a:t>
            </a:r>
            <a:r>
              <a:rPr lang="en-US" altLang="en-US" sz="2400" dirty="0"/>
              <a:t>Null transactions: </a:t>
            </a:r>
            <a:r>
              <a:rPr lang="en-US" altLang="en-US" sz="2400" dirty="0" smtClean="0"/>
              <a:t>The </a:t>
            </a:r>
            <a:r>
              <a:rPr lang="en-US" altLang="en-US" sz="2400" dirty="0"/>
              <a:t>support-based definition is not null-invariant!</a:t>
            </a:r>
          </a:p>
        </p:txBody>
      </p:sp>
      <p:sp>
        <p:nvSpPr>
          <p:cNvPr id="2" name="TextBox 1"/>
          <p:cNvSpPr txBox="1"/>
          <p:nvPr/>
        </p:nvSpPr>
        <p:spPr>
          <a:xfrm rot="21361928">
            <a:off x="6104245" y="2163571"/>
            <a:ext cx="4671589" cy="400110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altLang="en-US" sz="2000" dirty="0" smtClean="0">
                <a:solidFill>
                  <a:srgbClr val="000000"/>
                </a:solidFill>
              </a:rPr>
              <a:t>Does </a:t>
            </a:r>
            <a:r>
              <a:rPr lang="en-US" altLang="en-US" sz="2000" dirty="0">
                <a:solidFill>
                  <a:srgbClr val="000000"/>
                </a:solidFill>
              </a:rPr>
              <a:t>this remind you the definition of </a:t>
            </a:r>
            <a:r>
              <a:rPr lang="en-US" altLang="en-US" sz="2000" i="1" dirty="0">
                <a:solidFill>
                  <a:srgbClr val="000000"/>
                </a:solidFill>
              </a:rPr>
              <a:t>lift</a:t>
            </a:r>
            <a:r>
              <a:rPr lang="en-US" altLang="en-US" sz="2000" i="1" dirty="0" smtClean="0">
                <a:solidFill>
                  <a:srgbClr val="000000"/>
                </a:solidFill>
              </a:rPr>
              <a:t>?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856403" y="0"/>
            <a:ext cx="8610788" cy="109487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Defining </a:t>
            </a:r>
            <a:r>
              <a:rPr lang="en-US" altLang="en-US" dirty="0" smtClean="0"/>
              <a:t>Negative Correlation:  </a:t>
            </a:r>
            <a:r>
              <a:rPr lang="en-US" altLang="en-US" dirty="0"/>
              <a:t>Need Null-Invariance in Definition</a:t>
            </a:r>
            <a:endParaRPr lang="en-US" altLang="en-US" dirty="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484" y="1299410"/>
            <a:ext cx="9583451" cy="517758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A good </a:t>
            </a:r>
            <a:r>
              <a:rPr lang="en-US" altLang="en-US" sz="2400" dirty="0"/>
              <a:t>definition on negative </a:t>
            </a:r>
            <a:r>
              <a:rPr lang="en-US" altLang="en-US" sz="2400" dirty="0" smtClean="0"/>
              <a:t>correlation should take care of the null-invariance problem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Whether two </a:t>
            </a:r>
            <a:r>
              <a:rPr lang="en-US" altLang="en-US" sz="2400" dirty="0" err="1" smtClean="0"/>
              <a:t>itemsets</a:t>
            </a:r>
            <a:r>
              <a:rPr lang="en-US" altLang="en-US" sz="2400" dirty="0" smtClean="0"/>
              <a:t> A and B are negatively </a:t>
            </a:r>
            <a:r>
              <a:rPr lang="en-US" altLang="en-US" sz="2400" dirty="0"/>
              <a:t>correlated </a:t>
            </a:r>
            <a:r>
              <a:rPr lang="en-US" altLang="en-US" sz="2400" dirty="0" smtClean="0"/>
              <a:t>should </a:t>
            </a:r>
            <a:r>
              <a:rPr lang="en-US" altLang="en-US" sz="2400" dirty="0"/>
              <a:t>not be influenced by the number of null-transactions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A </a:t>
            </a:r>
            <a:r>
              <a:rPr lang="en-US" altLang="en-US" sz="2400" dirty="0" err="1"/>
              <a:t>Kulczynski</a:t>
            </a:r>
            <a:r>
              <a:rPr lang="en-US" altLang="en-US" sz="2400" dirty="0"/>
              <a:t> measure-based definition 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If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A and B are </a:t>
            </a:r>
            <a:r>
              <a:rPr lang="en-US" altLang="en-US" sz="2400" dirty="0" smtClean="0"/>
              <a:t>frequent </a:t>
            </a:r>
            <a:r>
              <a:rPr lang="en-US" altLang="en-US" sz="2400" dirty="0"/>
              <a:t>but (P(A|B) + P(B|A))/2 &lt; </a:t>
            </a:r>
            <a:r>
              <a:rPr lang="ru-RU" altLang="en-US" sz="2400" dirty="0">
                <a:cs typeface="Tahoma" pitchFamily="34" charset="0"/>
              </a:rPr>
              <a:t>є</a:t>
            </a:r>
            <a:r>
              <a:rPr lang="en-US" altLang="en-US" sz="2400" dirty="0"/>
              <a:t>, where </a:t>
            </a:r>
            <a:r>
              <a:rPr lang="ru-RU" altLang="en-US" sz="2400" dirty="0">
                <a:cs typeface="Tahoma" pitchFamily="34" charset="0"/>
              </a:rPr>
              <a:t>є</a:t>
            </a:r>
            <a:r>
              <a:rPr lang="en-US" altLang="en-US" sz="2400" dirty="0"/>
              <a:t> is a negative pattern threshold, then A and B are negatively correlated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For the same needle package problem: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No matter there are in total 200 or 10</a:t>
            </a:r>
            <a:r>
              <a:rPr lang="en-US" altLang="en-US" sz="2400" baseline="30000" dirty="0"/>
              <a:t>5</a:t>
            </a:r>
            <a:r>
              <a:rPr lang="en-US" altLang="en-US" sz="2400" dirty="0"/>
              <a:t> transactions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If </a:t>
            </a:r>
            <a:r>
              <a:rPr lang="ru-RU" altLang="en-US" sz="2400" dirty="0">
                <a:cs typeface="Tahoma" pitchFamily="34" charset="0"/>
              </a:rPr>
              <a:t>є</a:t>
            </a:r>
            <a:r>
              <a:rPr lang="en-US" altLang="en-US" sz="2400" dirty="0"/>
              <a:t> = 0.01, we </a:t>
            </a:r>
            <a:r>
              <a:rPr lang="en-US" altLang="en-US" sz="2400" dirty="0" smtClean="0"/>
              <a:t>have </a:t>
            </a:r>
            <a:r>
              <a:rPr lang="en-US" altLang="en-US" sz="2400" dirty="0" smtClean="0">
                <a:solidFill>
                  <a:srgbClr val="FF0000"/>
                </a:solidFill>
              </a:rPr>
              <a:t>(P(A|B</a:t>
            </a:r>
            <a:r>
              <a:rPr lang="en-US" altLang="en-US" sz="2400" dirty="0">
                <a:solidFill>
                  <a:srgbClr val="FF0000"/>
                </a:solidFill>
              </a:rPr>
              <a:t>) + P(B|A))/2 = (0.01 + 0.01)/2 &lt; </a:t>
            </a:r>
            <a:r>
              <a:rPr lang="ru-RU" altLang="en-US" sz="2400" dirty="0">
                <a:solidFill>
                  <a:srgbClr val="FF0000"/>
                </a:solidFill>
                <a:cs typeface="Tahoma" pitchFamily="34" charset="0"/>
              </a:rPr>
              <a:t>є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71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Mining Compressed Patterns</a:t>
            </a:r>
            <a:endParaRPr lang="en-US" altLang="en-US" sz="3200" dirty="0" smtClean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16375" y="1215189"/>
            <a:ext cx="6838316" cy="5490411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US" altLang="en-US" dirty="0" smtClean="0"/>
              <a:t>Why mining compressed patterns?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zh-CN" dirty="0" smtClean="0">
                <a:ea typeface="SimSun" pitchFamily="2" charset="-122"/>
              </a:rPr>
              <a:t>Too many scattered patterns but not so meaningful</a:t>
            </a:r>
          </a:p>
          <a:p>
            <a:pPr eaLnBrk="1" hangingPunct="1">
              <a:spcAft>
                <a:spcPts val="300"/>
              </a:spcAft>
            </a:pPr>
            <a:r>
              <a:rPr lang="en-US" altLang="zh-CN" dirty="0" smtClean="0">
                <a:ea typeface="SimSun" pitchFamily="2" charset="-122"/>
              </a:rPr>
              <a:t>Pattern distance measure</a:t>
            </a:r>
          </a:p>
          <a:p>
            <a:pPr marL="200025" lvl="1" indent="0" eaLnBrk="1" hangingPunct="1">
              <a:spcAft>
                <a:spcPts val="300"/>
              </a:spcAft>
              <a:buNone/>
            </a:pPr>
            <a:endParaRPr lang="en-US" altLang="zh-CN" dirty="0" smtClean="0">
              <a:ea typeface="SimSun" pitchFamily="2" charset="-122"/>
            </a:endParaRPr>
          </a:p>
          <a:p>
            <a:pPr eaLnBrk="1" hangingPunct="1">
              <a:spcAft>
                <a:spcPts val="300"/>
              </a:spcAft>
            </a:pPr>
            <a:r>
              <a:rPr lang="el-GR" altLang="zh-CN" dirty="0" smtClean="0">
                <a:cs typeface="Arial" pitchFamily="34" charset="0"/>
              </a:rPr>
              <a:t>δ</a:t>
            </a:r>
            <a:r>
              <a:rPr lang="en-US" altLang="zh-CN" dirty="0" smtClean="0">
                <a:ea typeface="SimSun" pitchFamily="2" charset="-122"/>
                <a:cs typeface="Arial" pitchFamily="34" charset="0"/>
              </a:rPr>
              <a:t>-clustering: For each pattern P, find all patterns which can be expressed by P and whose distance to P is within </a:t>
            </a:r>
            <a:r>
              <a:rPr lang="el-GR" altLang="zh-CN" dirty="0" smtClean="0">
                <a:cs typeface="Arial" pitchFamily="34" charset="0"/>
              </a:rPr>
              <a:t>δ</a:t>
            </a:r>
            <a:r>
              <a:rPr lang="en-US" altLang="zh-CN" dirty="0" smtClean="0">
                <a:ea typeface="SimSun" pitchFamily="2" charset="-122"/>
              </a:rPr>
              <a:t> (</a:t>
            </a:r>
            <a:r>
              <a:rPr lang="el-GR" altLang="zh-CN" dirty="0" smtClean="0">
                <a:cs typeface="Arial" pitchFamily="34" charset="0"/>
              </a:rPr>
              <a:t>δ</a:t>
            </a:r>
            <a:r>
              <a:rPr lang="en-US" altLang="zh-CN" dirty="0" smtClean="0">
                <a:ea typeface="SimSun" pitchFamily="2" charset="-122"/>
              </a:rPr>
              <a:t>-cover)</a:t>
            </a:r>
          </a:p>
          <a:p>
            <a:pPr eaLnBrk="1" hangingPunct="1">
              <a:spcAft>
                <a:spcPts val="300"/>
              </a:spcAft>
            </a:pPr>
            <a:r>
              <a:rPr lang="en-US" altLang="zh-CN" dirty="0" smtClean="0">
                <a:ea typeface="SimSun" pitchFamily="2" charset="-122"/>
              </a:rPr>
              <a:t>All patterns in the cluster can be represented by P</a:t>
            </a:r>
          </a:p>
          <a:p>
            <a:pPr>
              <a:spcAft>
                <a:spcPts val="300"/>
              </a:spcAft>
            </a:pPr>
            <a:r>
              <a:rPr lang="en-US" altLang="zh-CN" dirty="0" smtClean="0">
                <a:ea typeface="SimSun" pitchFamily="2" charset="-122"/>
              </a:rPr>
              <a:t>Method for efficient, direct mining of c</a:t>
            </a:r>
            <a:r>
              <a:rPr lang="en-US" altLang="en-US" dirty="0" smtClean="0"/>
              <a:t>ompressed frequent patterns </a:t>
            </a:r>
            <a:r>
              <a:rPr lang="en-US" altLang="en-US" dirty="0"/>
              <a:t>(e.g., D. Xin, J. Han, X. Yan, H. Cheng, "On Compressing Frequent Patterns", Knowledge and Data Engineering, </a:t>
            </a:r>
            <a:r>
              <a:rPr lang="en-US" altLang="en-US" dirty="0" smtClean="0"/>
              <a:t>60:5-29, 2007</a:t>
            </a:r>
            <a:r>
              <a:rPr lang="en-US" altLang="en-US" dirty="0"/>
              <a:t>)</a:t>
            </a:r>
          </a:p>
        </p:txBody>
      </p:sp>
      <p:graphicFrame>
        <p:nvGraphicFramePr>
          <p:cNvPr id="2087973" name="Group 37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553452" y="1217437"/>
          <a:ext cx="3982453" cy="2194128"/>
        </p:xfrm>
        <a:graphic>
          <a:graphicData uri="http://schemas.openxmlformats.org/drawingml/2006/table">
            <a:tbl>
              <a:tblPr/>
              <a:tblGrid>
                <a:gridCol w="830179"/>
                <a:gridCol w="2105527"/>
                <a:gridCol w="1046747"/>
              </a:tblGrid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Pat-ID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Item-Sets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Support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P1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{38,16,18,12}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205227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P2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{38,16,18,12,17}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205211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P3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{39,38,16,18,12,17}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101758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P4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{39,16,18,12,17}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161563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P5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{39,16,18,12}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161576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523" name="Rectangle 38"/>
          <p:cNvSpPr>
            <a:spLocks noChangeArrowheads="1"/>
          </p:cNvSpPr>
          <p:nvPr/>
        </p:nvSpPr>
        <p:spPr bwMode="auto">
          <a:xfrm>
            <a:off x="553453" y="3497656"/>
            <a:ext cx="4162926" cy="30475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457189" eaLnBrk="1" hangingPunct="1">
              <a:spcBef>
                <a:spcPts val="0"/>
              </a:spcBef>
              <a:buClr>
                <a:srgbClr val="8C8C8C"/>
              </a:buClr>
              <a:defRPr/>
            </a:pPr>
            <a:endParaRPr lang="en-US" altLang="zh-CN" sz="22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2324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19" y="2879754"/>
            <a:ext cx="5485734" cy="6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53452" y="3497656"/>
            <a:ext cx="4259180" cy="304752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zh-CN" sz="2200" dirty="0">
                <a:solidFill>
                  <a:srgbClr val="000000"/>
                </a:solidFill>
              </a:rPr>
              <a:t>Closed patterns 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dirty="0">
                <a:solidFill>
                  <a:srgbClr val="000000"/>
                </a:solidFill>
              </a:rPr>
              <a:t>P1, P2, P3, P4, P5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dirty="0" smtClean="0">
                <a:solidFill>
                  <a:srgbClr val="000000"/>
                </a:solidFill>
              </a:rPr>
              <a:t>Emphasizes </a:t>
            </a:r>
            <a:r>
              <a:rPr lang="en-US" altLang="zh-CN" sz="2200" dirty="0">
                <a:solidFill>
                  <a:srgbClr val="000000"/>
                </a:solidFill>
              </a:rPr>
              <a:t>too much on support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smtClean="0">
                <a:solidFill>
                  <a:srgbClr val="000000"/>
                </a:solidFill>
              </a:rPr>
              <a:t>There </a:t>
            </a:r>
            <a:r>
              <a:rPr lang="en-US" altLang="zh-CN" sz="2200" dirty="0" smtClean="0">
                <a:solidFill>
                  <a:srgbClr val="000000"/>
                </a:solidFill>
              </a:rPr>
              <a:t>is no </a:t>
            </a:r>
            <a:r>
              <a:rPr lang="en-US" altLang="zh-CN" sz="2200" dirty="0">
                <a:solidFill>
                  <a:srgbClr val="000000"/>
                </a:solidFill>
              </a:rPr>
              <a:t>compression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200" dirty="0">
                <a:solidFill>
                  <a:srgbClr val="000000"/>
                </a:solidFill>
              </a:rPr>
              <a:t>Max-patterns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2200" dirty="0">
                <a:solidFill>
                  <a:srgbClr val="000000"/>
                </a:solidFill>
              </a:rPr>
              <a:t>P3: </a:t>
            </a:r>
            <a:r>
              <a:rPr lang="en-US" altLang="zh-CN" sz="2200" dirty="0" smtClean="0">
                <a:solidFill>
                  <a:srgbClr val="000000"/>
                </a:solidFill>
              </a:rPr>
              <a:t>information </a:t>
            </a:r>
            <a:r>
              <a:rPr lang="en-US" altLang="zh-CN" sz="2200" dirty="0">
                <a:solidFill>
                  <a:srgbClr val="000000"/>
                </a:solidFill>
              </a:rPr>
              <a:t>loss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sz="2200" dirty="0">
                <a:solidFill>
                  <a:srgbClr val="000000"/>
                </a:solidFill>
              </a:rPr>
              <a:t>Desired </a:t>
            </a:r>
            <a:r>
              <a:rPr lang="en-US" altLang="zh-CN" sz="2200" dirty="0" smtClean="0">
                <a:solidFill>
                  <a:srgbClr val="000000"/>
                </a:solidFill>
              </a:rPr>
              <a:t>output (a good balance):</a:t>
            </a:r>
            <a:endParaRPr lang="en-US" altLang="zh-CN" sz="2200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en-US" altLang="zh-CN" sz="2200" dirty="0">
                <a:solidFill>
                  <a:srgbClr val="FF0000"/>
                </a:solidFill>
              </a:rPr>
              <a:t>P2, P3, </a:t>
            </a:r>
            <a:r>
              <a:rPr lang="en-US" altLang="zh-CN" sz="2200" dirty="0" smtClean="0">
                <a:solidFill>
                  <a:srgbClr val="FF0000"/>
                </a:solidFill>
              </a:rPr>
              <a:t>P4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378448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228599"/>
            <a:ext cx="11988800" cy="72274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smtClean="0"/>
              <a:t>Redundancy-Aware Top-k Patterns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143000"/>
            <a:ext cx="8636000" cy="533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Desired patterns: high significance &amp; low redundancy</a:t>
            </a: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76" y="1608041"/>
            <a:ext cx="6363855" cy="371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508000" y="5334000"/>
            <a:ext cx="9458036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buClr>
                <a:srgbClr val="8C8C8C"/>
              </a:buClr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58800" y="5326912"/>
            <a:ext cx="9807418" cy="1429487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>
                <a:solidFill>
                  <a:srgbClr val="000000"/>
                </a:solidFill>
              </a:rPr>
              <a:t>Method:  Use </a:t>
            </a:r>
            <a:r>
              <a:rPr lang="en-US" altLang="en-US" sz="2400" dirty="0">
                <a:solidFill>
                  <a:srgbClr val="000000"/>
                </a:solidFill>
              </a:rPr>
              <a:t>MMS (Maximal Marginal Significance) for measuring the combined significance of a pattern set 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Xin et al., Extracting Redundancy-Aware Top-K Patterns, </a:t>
            </a:r>
            <a:r>
              <a:rPr lang="en-US" altLang="en-US" sz="2400" dirty="0" smtClean="0">
                <a:solidFill>
                  <a:srgbClr val="000000"/>
                </a:solidFill>
              </a:rPr>
              <a:t>KDD’06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2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4000" dirty="0"/>
              <a:t>Chapter 7 : Advanced Frequent Pattern Mining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7688" y="1371600"/>
            <a:ext cx="10532282" cy="507492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Pattern Mining: A Road Map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Mining Diverse Patterns</a:t>
            </a:r>
            <a:endParaRPr lang="en-US" altLang="en-US" sz="2800" dirty="0"/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Constraint-Based Frequent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Mining High-Dimensional Data and Colossal Patterns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Sequential </a:t>
            </a:r>
            <a:r>
              <a:rPr lang="en-US" altLang="en-US" sz="2800" dirty="0"/>
              <a:t>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Graph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2" name="Striped Right Arrow 1"/>
          <p:cNvSpPr/>
          <p:nvPr/>
        </p:nvSpPr>
        <p:spPr>
          <a:xfrm rot="9075611">
            <a:off x="7571538" y="2778800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729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800"/>
            <a:ext cx="11508317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Why Constraint-Based Mining?</a:t>
            </a:r>
            <a:endParaRPr lang="en-GB" dirty="0">
              <a:ea typeface="ＭＳ Ｐゴシック" charset="0"/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53262"/>
            <a:ext cx="11002010" cy="5147534"/>
          </a:xfrm>
        </p:spPr>
        <p:txBody>
          <a:bodyPr/>
          <a:lstStyle/>
          <a:p>
            <a:pPr eaLnBrk="1" hangingPunct="1">
              <a:spcAft>
                <a:spcPts val="600"/>
              </a:spcAft>
              <a:defRPr/>
            </a:pPr>
            <a:r>
              <a:rPr lang="en-US" altLang="en-US" sz="2400" dirty="0" smtClean="0"/>
              <a:t>Finding </a:t>
            </a:r>
            <a:r>
              <a:rPr lang="en-US" altLang="en-US" sz="2400" dirty="0" smtClean="0">
                <a:solidFill>
                  <a:srgbClr val="FF0000"/>
                </a:solidFill>
              </a:rPr>
              <a:t>all</a:t>
            </a:r>
            <a:r>
              <a:rPr lang="en-US" altLang="en-US" sz="2400" dirty="0" smtClean="0"/>
              <a:t> the patterns in a dataset </a:t>
            </a:r>
            <a:r>
              <a:rPr lang="en-US" altLang="en-US" sz="2400" dirty="0" smtClean="0">
                <a:solidFill>
                  <a:srgbClr val="FF0000"/>
                </a:solidFill>
              </a:rPr>
              <a:t>autonomously</a:t>
            </a:r>
            <a:r>
              <a:rPr lang="en-US" altLang="en-US" sz="2400" dirty="0" smtClean="0"/>
              <a:t>? — unrealistic!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altLang="en-US" sz="2400" dirty="0" smtClean="0"/>
              <a:t>Too many patterns but not necessarily user-interested!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2400" dirty="0" smtClean="0"/>
              <a:t>Pattern mining should be an </a:t>
            </a:r>
            <a:r>
              <a:rPr lang="en-US" altLang="en-US" sz="2400" dirty="0" smtClean="0">
                <a:solidFill>
                  <a:srgbClr val="FF0000"/>
                </a:solidFill>
              </a:rPr>
              <a:t>interactive</a:t>
            </a:r>
            <a:r>
              <a:rPr lang="en-US" altLang="en-US" sz="2400" dirty="0" smtClean="0">
                <a:solidFill>
                  <a:schemeClr val="hlink"/>
                </a:solidFill>
              </a:rPr>
              <a:t> </a:t>
            </a:r>
            <a:r>
              <a:rPr lang="en-US" altLang="en-US" sz="2400" dirty="0" smtClean="0"/>
              <a:t>process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altLang="en-US" sz="2400" dirty="0" smtClean="0"/>
              <a:t>User directs what to be mined using a </a:t>
            </a:r>
            <a:r>
              <a:rPr lang="en-US" altLang="en-US" sz="2400" dirty="0" smtClean="0">
                <a:solidFill>
                  <a:srgbClr val="FF0000"/>
                </a:solidFill>
              </a:rPr>
              <a:t>data mining query language </a:t>
            </a:r>
            <a:r>
              <a:rPr lang="en-US" altLang="en-US" sz="2400" dirty="0" smtClean="0"/>
              <a:t>(or a graphical user interface)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2400" dirty="0" smtClean="0"/>
              <a:t>Constraint-based mining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altLang="en-US" sz="2400" dirty="0" smtClean="0"/>
              <a:t>User flexibility: provides</a:t>
            </a:r>
            <a:r>
              <a:rPr lang="en-US" altLang="en-US" sz="2400" dirty="0" smtClean="0">
                <a:solidFill>
                  <a:schemeClr val="hlink"/>
                </a:solidFill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</a:rPr>
              <a:t>constraints</a:t>
            </a:r>
            <a:r>
              <a:rPr lang="en-US" altLang="en-US" sz="2400" dirty="0" smtClean="0"/>
              <a:t> on what to be mined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altLang="en-US" sz="2400" dirty="0" smtClean="0"/>
              <a:t>Optimization: explores such constraints for efficient mining </a:t>
            </a:r>
          </a:p>
          <a:p>
            <a:pPr lvl="2">
              <a:spcAft>
                <a:spcPts val="600"/>
              </a:spcAft>
              <a:defRPr/>
            </a:pPr>
            <a:r>
              <a:rPr lang="en-US" altLang="en-US" sz="2400" dirty="0" smtClean="0">
                <a:solidFill>
                  <a:srgbClr val="FF0000"/>
                </a:solidFill>
              </a:rPr>
              <a:t>Constraint-based mining: </a:t>
            </a:r>
            <a:r>
              <a:rPr lang="en-US" altLang="en-US" sz="2400" dirty="0" smtClean="0"/>
              <a:t>Constraint-pushing, similar to push selection first in DB query processing</a:t>
            </a:r>
          </a:p>
        </p:txBody>
      </p:sp>
    </p:spTree>
    <p:extLst>
      <p:ext uri="{BB962C8B-B14F-4D97-AF65-F5344CB8AC3E}">
        <p14:creationId xmlns:p14="http://schemas.microsoft.com/office/powerpoint/2010/main" val="599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1"/>
          <p:cNvSpPr>
            <a:spLocks noGrp="1"/>
          </p:cNvSpPr>
          <p:nvPr>
            <p:ph type="dt" sz="quarter" idx="4294967295"/>
          </p:nvPr>
        </p:nvSpPr>
        <p:spPr bwMode="auto">
          <a:xfrm>
            <a:off x="18288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4F17876-7F0D-4BB9-98D6-C40481558FC5}" type="datetime4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October 11, 2016</a:t>
            </a:fld>
            <a:endParaRPr lang="en-US" altLang="en-US" sz="1200"/>
          </a:p>
        </p:txBody>
      </p:sp>
      <p:sp>
        <p:nvSpPr>
          <p:cNvPr id="6147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48768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63000" y="6477000"/>
            <a:ext cx="1905000" cy="3810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0CC6B02-3C02-4CCE-BD14-267C37BC97B8}" type="slidenum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/>
          </a:p>
        </p:txBody>
      </p:sp>
      <p:pic>
        <p:nvPicPr>
          <p:cNvPr id="6149" name="Picture 2" descr="IMG_4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2920"/>
            <a:ext cx="12192000" cy="914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91659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39801" y="422278"/>
            <a:ext cx="10397067" cy="568325"/>
          </a:xfrm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Constraints in General Data Mining</a:t>
            </a:r>
            <a:endParaRPr lang="en-US" sz="4800" dirty="0">
              <a:ea typeface="ＭＳ Ｐゴシック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1080655" y="1295400"/>
            <a:ext cx="9762836" cy="736600"/>
          </a:xfrm>
          <a:solidFill>
            <a:srgbClr val="FAE2F6"/>
          </a:solidFill>
        </p:spPr>
        <p:txBody>
          <a:bodyPr lIns="92075" tIns="46038" rIns="92075" bIns="46038"/>
          <a:lstStyle/>
          <a:p>
            <a:pPr marL="0" indent="0"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170981"/>
                </a:solidFill>
                <a:latin typeface="Calibri" charset="0"/>
                <a:ea typeface="ＭＳ Ｐゴシック" charset="0"/>
              </a:rPr>
              <a:t>A data mining query can be in the form of a meta-rule or with the following language primitives</a:t>
            </a:r>
          </a:p>
        </p:txBody>
      </p:sp>
      <p:sp>
        <p:nvSpPr>
          <p:cNvPr id="5125" name="Rectangle 3"/>
          <p:cNvSpPr txBox="1">
            <a:spLocks noChangeArrowheads="1"/>
          </p:cNvSpPr>
          <p:nvPr/>
        </p:nvSpPr>
        <p:spPr bwMode="auto">
          <a:xfrm>
            <a:off x="609600" y="2133600"/>
            <a:ext cx="8607972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800080"/>
              </a:buClr>
            </a:pPr>
            <a:r>
              <a:rPr lang="en-US" altLang="en-US" dirty="0" smtClean="0">
                <a:solidFill>
                  <a:srgbClr val="FF0000"/>
                </a:solidFill>
              </a:rPr>
              <a:t>Knowledge type constraint: </a:t>
            </a:r>
          </a:p>
          <a:p>
            <a:pPr lvl="1"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0000FF"/>
              </a:buClr>
            </a:pPr>
            <a:r>
              <a:rPr lang="en-US" altLang="en-US" dirty="0" smtClean="0">
                <a:solidFill>
                  <a:prstClr val="black"/>
                </a:solidFill>
              </a:rPr>
              <a:t>Ex.: classification, association, clustering, outlier finding, ....</a:t>
            </a:r>
          </a:p>
          <a:p>
            <a:pPr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800080"/>
              </a:buClr>
            </a:pPr>
            <a:r>
              <a:rPr lang="en-US" altLang="en-US" dirty="0" smtClean="0">
                <a:solidFill>
                  <a:srgbClr val="FF0000"/>
                </a:solidFill>
              </a:rPr>
              <a:t>Data constraint </a:t>
            </a:r>
            <a:r>
              <a:rPr lang="en-US" altLang="en-US" dirty="0" smtClean="0">
                <a:solidFill>
                  <a:prstClr val="black"/>
                </a:solidFill>
                <a:cs typeface="Times New Roman" pitchFamily="18" charset="0"/>
              </a:rPr>
              <a:t>— using</a:t>
            </a:r>
            <a:r>
              <a:rPr lang="en-US" altLang="en-US" dirty="0" smtClean="0">
                <a:solidFill>
                  <a:prstClr val="black"/>
                </a:solidFill>
              </a:rPr>
              <a:t> SQL-like queries </a:t>
            </a:r>
          </a:p>
          <a:p>
            <a:pPr lvl="1"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0000FF"/>
              </a:buClr>
            </a:pPr>
            <a:r>
              <a:rPr lang="en-US" altLang="en-US" dirty="0" smtClean="0">
                <a:solidFill>
                  <a:prstClr val="black"/>
                </a:solidFill>
              </a:rPr>
              <a:t>Ex.: find products sold together in </a:t>
            </a:r>
            <a:r>
              <a:rPr lang="en-US" altLang="en-US" dirty="0" smtClean="0">
                <a:solidFill>
                  <a:srgbClr val="170981"/>
                </a:solidFill>
              </a:rPr>
              <a:t>NY </a:t>
            </a:r>
            <a:r>
              <a:rPr lang="en-US" altLang="en-US" dirty="0" smtClean="0">
                <a:solidFill>
                  <a:prstClr val="black"/>
                </a:solidFill>
              </a:rPr>
              <a:t>stores </a:t>
            </a:r>
            <a:r>
              <a:rPr lang="en-US" altLang="en-US" dirty="0" smtClean="0">
                <a:solidFill>
                  <a:srgbClr val="170981"/>
                </a:solidFill>
              </a:rPr>
              <a:t>this year</a:t>
            </a:r>
          </a:p>
          <a:p>
            <a:pPr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800080"/>
              </a:buClr>
            </a:pPr>
            <a:r>
              <a:rPr lang="en-US" altLang="en-US" dirty="0" smtClean="0">
                <a:solidFill>
                  <a:srgbClr val="FF0000"/>
                </a:solidFill>
              </a:rPr>
              <a:t>Dimension/level constraint</a:t>
            </a:r>
          </a:p>
          <a:p>
            <a:pPr lvl="1"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0000FF"/>
              </a:buClr>
            </a:pPr>
            <a:r>
              <a:rPr lang="en-US" altLang="en-US" dirty="0" smtClean="0">
                <a:solidFill>
                  <a:prstClr val="black"/>
                </a:solidFill>
              </a:rPr>
              <a:t>Ex.: in relevance to </a:t>
            </a:r>
            <a:r>
              <a:rPr lang="en-US" altLang="en-US" dirty="0" smtClean="0">
                <a:solidFill>
                  <a:srgbClr val="170981"/>
                </a:solidFill>
              </a:rPr>
              <a:t>region, price, brand, customer category</a:t>
            </a:r>
          </a:p>
          <a:p>
            <a:pPr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800080"/>
              </a:buClr>
            </a:pPr>
            <a:r>
              <a:rPr lang="en-US" altLang="en-US" u="sng" dirty="0" smtClean="0">
                <a:solidFill>
                  <a:srgbClr val="FF0000"/>
                </a:solidFill>
              </a:rPr>
              <a:t>Rule (or pattern) constraint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 lvl="1"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0000FF"/>
              </a:buClr>
            </a:pPr>
            <a:r>
              <a:rPr lang="en-US" altLang="en-US" dirty="0" smtClean="0">
                <a:solidFill>
                  <a:prstClr val="black"/>
                </a:solidFill>
              </a:rPr>
              <a:t>Ex.: small sales (price &lt; $10) triggers big sales (sum &gt; $200)</a:t>
            </a:r>
          </a:p>
          <a:p>
            <a:pPr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800080"/>
              </a:buClr>
            </a:pPr>
            <a:r>
              <a:rPr lang="en-US" altLang="en-US" dirty="0" smtClean="0">
                <a:solidFill>
                  <a:srgbClr val="FF0000"/>
                </a:solidFill>
              </a:rPr>
              <a:t>Interestingness constraint</a:t>
            </a:r>
          </a:p>
          <a:p>
            <a:pPr lvl="1" defTabSz="914400" eaLnBrk="1" fontAlgn="base" hangingPunct="1">
              <a:lnSpc>
                <a:spcPct val="90000"/>
              </a:lnSpc>
              <a:spcAft>
                <a:spcPct val="0"/>
              </a:spcAft>
              <a:buClr>
                <a:srgbClr val="0000FF"/>
              </a:buClr>
            </a:pPr>
            <a:r>
              <a:rPr lang="en-US" altLang="en-US" dirty="0" smtClean="0">
                <a:solidFill>
                  <a:prstClr val="black"/>
                </a:solidFill>
              </a:rPr>
              <a:t>Ex.: strong rules: </a:t>
            </a:r>
            <a:r>
              <a:rPr lang="en-US" altLang="en-US" dirty="0" err="1" smtClean="0">
                <a:solidFill>
                  <a:prstClr val="black"/>
                </a:solidFill>
              </a:rPr>
              <a:t>min_sup</a:t>
            </a:r>
            <a:r>
              <a:rPr lang="en-US" altLang="en-US" dirty="0" smtClean="0">
                <a:solidFill>
                  <a:prstClr val="black"/>
                </a:solidFill>
              </a:rPr>
              <a:t> </a:t>
            </a:r>
            <a:r>
              <a:rPr lang="en-US" altLang="en-US" dirty="0" smtClean="0">
                <a:solidFill>
                  <a:prstClr val="black"/>
                </a:solidFill>
                <a:sym typeface="Symbol" pitchFamily="18" charset="2"/>
              </a:rPr>
              <a:t></a:t>
            </a:r>
            <a:r>
              <a:rPr lang="en-US" altLang="en-US" dirty="0" smtClean="0">
                <a:solidFill>
                  <a:prstClr val="black"/>
                </a:solidFill>
              </a:rPr>
              <a:t> 0.02, </a:t>
            </a:r>
            <a:r>
              <a:rPr lang="en-US" altLang="en-US" dirty="0" err="1" smtClean="0">
                <a:solidFill>
                  <a:prstClr val="black"/>
                </a:solidFill>
              </a:rPr>
              <a:t>min_conf</a:t>
            </a:r>
            <a:r>
              <a:rPr lang="en-US" altLang="en-US" dirty="0" smtClean="0">
                <a:solidFill>
                  <a:prstClr val="black"/>
                </a:solidFill>
              </a:rPr>
              <a:t> </a:t>
            </a:r>
            <a:r>
              <a:rPr lang="en-US" altLang="en-US" dirty="0" smtClean="0">
                <a:solidFill>
                  <a:prstClr val="black"/>
                </a:solidFill>
                <a:sym typeface="Symbol" pitchFamily="18" charset="2"/>
              </a:rPr>
              <a:t> </a:t>
            </a:r>
            <a:r>
              <a:rPr lang="en-US" altLang="en-US" dirty="0" smtClean="0">
                <a:solidFill>
                  <a:prstClr val="black"/>
                </a:solidFill>
              </a:rPr>
              <a:t> 0.6, </a:t>
            </a:r>
            <a:r>
              <a:rPr lang="en-US" altLang="en-US" dirty="0" err="1" smtClean="0">
                <a:solidFill>
                  <a:prstClr val="black"/>
                </a:solidFill>
              </a:rPr>
              <a:t>min_correlation</a:t>
            </a:r>
            <a:r>
              <a:rPr lang="en-US" altLang="en-US" dirty="0" smtClean="0">
                <a:solidFill>
                  <a:prstClr val="black"/>
                </a:solidFill>
              </a:rPr>
              <a:t> </a:t>
            </a:r>
            <a:r>
              <a:rPr lang="en-US" altLang="en-US" dirty="0" smtClean="0">
                <a:solidFill>
                  <a:prstClr val="black"/>
                </a:solidFill>
                <a:sym typeface="Symbol" pitchFamily="18" charset="2"/>
              </a:rPr>
              <a:t> 0.7</a:t>
            </a:r>
            <a:r>
              <a:rPr lang="en-US" altLang="en-US" dirty="0" smtClean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35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ea typeface="ＭＳ Ｐゴシック" charset="0"/>
              </a:rPr>
              <a:t>Meta-Rule Guided Mining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35709" y="1166932"/>
            <a:ext cx="9107055" cy="5298412"/>
          </a:xfrm>
        </p:spPr>
        <p:txBody>
          <a:bodyPr/>
          <a:lstStyle/>
          <a:p>
            <a:pPr>
              <a:defRPr/>
            </a:pPr>
            <a:r>
              <a:rPr lang="en-US" altLang="en-US" sz="2400" dirty="0" smtClean="0"/>
              <a:t>A meta-rule can contain partially instantiated predicates &amp; constants </a:t>
            </a:r>
          </a:p>
          <a:p>
            <a:pPr lvl="1">
              <a:defRPr/>
            </a:pPr>
            <a:r>
              <a:rPr lang="en-US" altLang="en-US" sz="2400" dirty="0" smtClean="0">
                <a:solidFill>
                  <a:srgbClr val="FF0000"/>
                </a:solidFill>
              </a:rPr>
              <a:t>P</a:t>
            </a:r>
            <a:r>
              <a:rPr lang="en-US" alt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altLang="en-US" sz="2400" dirty="0" smtClean="0">
                <a:solidFill>
                  <a:srgbClr val="FF0000"/>
                </a:solidFill>
              </a:rPr>
              <a:t>(X, Y) ^ P</a:t>
            </a:r>
            <a:r>
              <a:rPr lang="en-US" alt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altLang="en-US" sz="2400" dirty="0" smtClean="0">
                <a:solidFill>
                  <a:srgbClr val="FF0000"/>
                </a:solidFill>
              </a:rPr>
              <a:t>(X, W)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</a:t>
            </a:r>
            <a:r>
              <a:rPr lang="en-US" altLang="en-US" sz="2400" dirty="0" smtClean="0">
                <a:solidFill>
                  <a:srgbClr val="FF0000"/>
                </a:solidFill>
              </a:rPr>
              <a:t> buys(X, “iPad”)</a:t>
            </a:r>
          </a:p>
          <a:p>
            <a:pPr>
              <a:defRPr/>
            </a:pPr>
            <a:r>
              <a:rPr lang="en-US" altLang="en-US" sz="2400" dirty="0" smtClean="0"/>
              <a:t>The resulting mined rule can be</a:t>
            </a:r>
          </a:p>
          <a:p>
            <a:pPr lvl="1">
              <a:defRPr/>
            </a:pPr>
            <a:r>
              <a:rPr lang="en-US" altLang="en-US" sz="2400" dirty="0" smtClean="0">
                <a:solidFill>
                  <a:srgbClr val="FF0000"/>
                </a:solidFill>
              </a:rPr>
              <a:t>age(X, “15-25”) ^ profession(X, “student”)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</a:t>
            </a:r>
            <a:r>
              <a:rPr lang="en-US" altLang="en-US" sz="2400" dirty="0" smtClean="0">
                <a:solidFill>
                  <a:srgbClr val="FF0000"/>
                </a:solidFill>
              </a:rPr>
              <a:t> buys(X, “iPad”)</a:t>
            </a:r>
          </a:p>
          <a:p>
            <a:pPr>
              <a:defRPr/>
            </a:pPr>
            <a:r>
              <a:rPr lang="en-US" altLang="en-US" sz="2400" dirty="0" smtClean="0"/>
              <a:t>In general, (meta) rules can be in the form of </a:t>
            </a:r>
          </a:p>
          <a:p>
            <a:pPr lvl="1">
              <a:defRPr/>
            </a:pPr>
            <a:r>
              <a:rPr lang="en-US" altLang="en-US" sz="2400" dirty="0" smtClean="0">
                <a:solidFill>
                  <a:srgbClr val="FF0000"/>
                </a:solidFill>
              </a:rPr>
              <a:t>P</a:t>
            </a:r>
            <a:r>
              <a:rPr lang="en-US" alt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altLang="en-US" sz="2400" dirty="0" smtClean="0">
                <a:solidFill>
                  <a:srgbClr val="FF0000"/>
                </a:solidFill>
              </a:rPr>
              <a:t> ^ P</a:t>
            </a:r>
            <a:r>
              <a:rPr lang="en-US" alt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altLang="en-US" sz="2400" dirty="0" smtClean="0">
                <a:solidFill>
                  <a:srgbClr val="FF0000"/>
                </a:solidFill>
              </a:rPr>
              <a:t> ^ … ^ P</a:t>
            </a:r>
            <a:r>
              <a:rPr lang="en-US" altLang="en-US" sz="2400" baseline="-25000" dirty="0" smtClean="0">
                <a:solidFill>
                  <a:srgbClr val="FF0000"/>
                </a:solidFill>
              </a:rPr>
              <a:t>l</a:t>
            </a:r>
            <a:r>
              <a:rPr lang="en-US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</a:t>
            </a:r>
            <a:r>
              <a:rPr lang="en-US" altLang="en-US" sz="2400" dirty="0" smtClean="0">
                <a:solidFill>
                  <a:srgbClr val="FF0000"/>
                </a:solidFill>
              </a:rPr>
              <a:t> Q</a:t>
            </a:r>
            <a:r>
              <a:rPr lang="en-US" alt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altLang="en-US" sz="2400" dirty="0" smtClean="0">
                <a:solidFill>
                  <a:srgbClr val="FF0000"/>
                </a:solidFill>
              </a:rPr>
              <a:t> ^ Q</a:t>
            </a:r>
            <a:r>
              <a:rPr lang="en-US" alt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altLang="en-US" sz="2400" dirty="0" smtClean="0">
                <a:solidFill>
                  <a:srgbClr val="FF0000"/>
                </a:solidFill>
              </a:rPr>
              <a:t> ^ … ^ </a:t>
            </a:r>
            <a:r>
              <a:rPr lang="en-US" altLang="en-US" sz="2400" dirty="0" err="1" smtClean="0">
                <a:solidFill>
                  <a:srgbClr val="FF0000"/>
                </a:solidFill>
              </a:rPr>
              <a:t>Q</a:t>
            </a:r>
            <a:r>
              <a:rPr lang="en-US" altLang="en-US" sz="2400" baseline="-25000" dirty="0" err="1" smtClean="0">
                <a:solidFill>
                  <a:srgbClr val="FF0000"/>
                </a:solidFill>
              </a:rPr>
              <a:t>r</a:t>
            </a:r>
            <a:r>
              <a:rPr lang="en-US" altLang="en-US" sz="2400" dirty="0" smtClean="0">
                <a:solidFill>
                  <a:srgbClr val="FF0000"/>
                </a:solidFill>
              </a:rPr>
              <a:t> </a:t>
            </a:r>
          </a:p>
          <a:p>
            <a:pPr>
              <a:defRPr/>
            </a:pPr>
            <a:r>
              <a:rPr lang="en-US" altLang="en-US" sz="2400" dirty="0" smtClean="0"/>
              <a:t>Method to find meta-rules</a:t>
            </a:r>
          </a:p>
          <a:p>
            <a:pPr lvl="1">
              <a:defRPr/>
            </a:pPr>
            <a:r>
              <a:rPr lang="en-US" altLang="en-US" sz="2400" dirty="0" smtClean="0"/>
              <a:t>Find frequent (l + r) predicates (based on </a:t>
            </a:r>
            <a:r>
              <a:rPr lang="en-US" altLang="en-US" sz="2400" i="1" dirty="0" smtClean="0"/>
              <a:t>min-support</a:t>
            </a:r>
            <a:r>
              <a:rPr lang="en-US" altLang="en-US" sz="2400" dirty="0" smtClean="0"/>
              <a:t>)</a:t>
            </a:r>
          </a:p>
          <a:p>
            <a:pPr lvl="1">
              <a:defRPr/>
            </a:pPr>
            <a:r>
              <a:rPr lang="en-US" altLang="en-US" sz="2400" dirty="0" smtClean="0"/>
              <a:t>Push constants deeply when possible into the mining process </a:t>
            </a:r>
          </a:p>
          <a:p>
            <a:pPr lvl="2">
              <a:defRPr/>
            </a:pPr>
            <a:r>
              <a:rPr lang="en-US" altLang="en-US" sz="2400" dirty="0" smtClean="0"/>
              <a:t>Using constraint-push techniques introduced in this lecture</a:t>
            </a:r>
          </a:p>
          <a:p>
            <a:pPr lvl="1">
              <a:defRPr/>
            </a:pPr>
            <a:r>
              <a:rPr lang="en-US" altLang="en-US" sz="2400" dirty="0" smtClean="0"/>
              <a:t>Also, push </a:t>
            </a:r>
            <a:r>
              <a:rPr lang="en-US" altLang="en-US" sz="2400" dirty="0" err="1" smtClean="0"/>
              <a:t>min_conf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min_correlation</a:t>
            </a:r>
            <a:r>
              <a:rPr lang="en-US" altLang="en-US" sz="2400" dirty="0" smtClean="0"/>
              <a:t>, and other measures as early as possible (measures acting as constraints)</a:t>
            </a:r>
          </a:p>
        </p:txBody>
      </p:sp>
    </p:spTree>
    <p:extLst>
      <p:ext uri="{BB962C8B-B14F-4D97-AF65-F5344CB8AC3E}">
        <p14:creationId xmlns:p14="http://schemas.microsoft.com/office/powerpoint/2010/main" val="250774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0"/>
            <a:ext cx="11074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Different Kinds of Constraints Lead to Different Pruning Strategies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46434"/>
            <a:ext cx="10863756" cy="5217427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Constraints can be categorized as</a:t>
            </a:r>
          </a:p>
          <a:p>
            <a:pPr lvl="1"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Pattern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space pruning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constraints vs. 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data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space pruning </a:t>
            </a:r>
            <a:r>
              <a:rPr lang="en-US" sz="2400" dirty="0">
                <a:latin typeface="Calibri" charset="0"/>
                <a:ea typeface="ＭＳ Ｐゴシック" charset="0"/>
              </a:rPr>
              <a:t>constraints </a:t>
            </a:r>
            <a:endParaRPr lang="en-US" sz="2400" dirty="0" smtClean="0">
              <a:solidFill>
                <a:srgbClr val="FF0000"/>
              </a:solidFill>
              <a:latin typeface="Calibri" charset="0"/>
              <a:ea typeface="ＭＳ Ｐゴシック" charset="0"/>
            </a:endParaRP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Pattern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space pruning </a:t>
            </a:r>
            <a:r>
              <a:rPr lang="en-US" sz="2400" dirty="0">
                <a:latin typeface="Calibri" charset="0"/>
                <a:ea typeface="ＭＳ Ｐゴシック" charset="0"/>
              </a:rPr>
              <a:t>constraints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Anti-monotonic:</a:t>
            </a:r>
            <a:r>
              <a:rPr lang="en-US" sz="2400" dirty="0">
                <a:latin typeface="Calibri" charset="0"/>
                <a:ea typeface="ＭＳ Ｐゴシック" charset="0"/>
              </a:rPr>
              <a:t> If constraint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dirty="0">
                <a:latin typeface="Calibri" charset="0"/>
                <a:ea typeface="ＭＳ Ｐゴシック" charset="0"/>
              </a:rPr>
              <a:t> is violated, its further mining can be terminated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Monotonic:</a:t>
            </a:r>
            <a:r>
              <a:rPr lang="en-US" sz="2400" dirty="0">
                <a:latin typeface="Calibri" charset="0"/>
                <a:ea typeface="ＭＳ Ｐゴシック" charset="0"/>
              </a:rPr>
              <a:t> If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dirty="0">
                <a:latin typeface="Calibri" charset="0"/>
                <a:ea typeface="ＭＳ Ｐゴシック" charset="0"/>
              </a:rPr>
              <a:t> is satisfied, no need to check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dirty="0">
                <a:latin typeface="Calibri" charset="0"/>
                <a:ea typeface="ＭＳ Ｐゴシック" charset="0"/>
              </a:rPr>
              <a:t> again</a:t>
            </a:r>
          </a:p>
          <a:p>
            <a:pPr lvl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Succinct:</a:t>
            </a:r>
            <a:r>
              <a:rPr lang="en-US" sz="2400" dirty="0">
                <a:latin typeface="Calibri" charset="0"/>
                <a:ea typeface="ＭＳ Ｐゴシック" charset="0"/>
              </a:rPr>
              <a:t> if the constraint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dirty="0">
                <a:latin typeface="Calibri" charset="0"/>
                <a:ea typeface="ＭＳ Ｐゴシック" charset="0"/>
              </a:rPr>
              <a:t> can be enforced by directly manipulating the data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Convertible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: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dirty="0">
                <a:latin typeface="Calibri" charset="0"/>
                <a:ea typeface="ＭＳ Ｐゴシック" charset="0"/>
              </a:rPr>
              <a:t> can be converted to monotonic or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anti-monotonic </a:t>
            </a:r>
            <a:r>
              <a:rPr lang="en-US" sz="2400" dirty="0">
                <a:latin typeface="Calibri" charset="0"/>
                <a:ea typeface="ＭＳ Ｐゴシック" charset="0"/>
              </a:rPr>
              <a:t>if items can be properly ordered in processing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Data space pruning </a:t>
            </a:r>
            <a:r>
              <a:rPr lang="en-US" sz="2400" dirty="0">
                <a:latin typeface="Calibri" charset="0"/>
                <a:ea typeface="ＭＳ Ｐゴシック" charset="0"/>
              </a:rPr>
              <a:t>constraints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Data succinct:</a:t>
            </a:r>
            <a:r>
              <a:rPr lang="en-US" sz="2400" dirty="0">
                <a:solidFill>
                  <a:schemeClr val="tx2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Data space can be pruned at the initial pattern mining process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Data anti-monotonic: </a:t>
            </a:r>
            <a:r>
              <a:rPr lang="en-US" sz="2400" dirty="0">
                <a:latin typeface="Calibri" charset="0"/>
                <a:ea typeface="ＭＳ Ｐゴシック" charset="0"/>
              </a:rPr>
              <a:t>If a transaction </a:t>
            </a:r>
            <a:r>
              <a:rPr lang="en-US" sz="2400" i="1" dirty="0">
                <a:latin typeface="Calibri" charset="0"/>
                <a:ea typeface="ＭＳ Ｐゴシック" charset="0"/>
              </a:rPr>
              <a:t>t</a:t>
            </a:r>
            <a:r>
              <a:rPr lang="en-US" sz="2400" dirty="0">
                <a:latin typeface="Calibri" charset="0"/>
                <a:ea typeface="ＭＳ Ｐゴシック" charset="0"/>
              </a:rPr>
              <a:t> does not satisfy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dirty="0">
                <a:latin typeface="Calibri" charset="0"/>
                <a:ea typeface="ＭＳ Ｐゴシック" charset="0"/>
              </a:rPr>
              <a:t>, then </a:t>
            </a:r>
            <a:r>
              <a:rPr lang="en-US" sz="2400" i="1" dirty="0">
                <a:latin typeface="Calibri" charset="0"/>
                <a:ea typeface="ＭＳ Ｐゴシック" charset="0"/>
              </a:rPr>
              <a:t>t</a:t>
            </a:r>
            <a:r>
              <a:rPr lang="en-US" sz="2400" dirty="0">
                <a:latin typeface="Calibri" charset="0"/>
                <a:ea typeface="ＭＳ Ｐゴシック" charset="0"/>
              </a:rPr>
              <a:t> can be pruned to reduce data processing effort</a:t>
            </a:r>
            <a:endParaRPr lang="en-US" sz="2400" i="1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9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228600"/>
            <a:ext cx="12344400" cy="6096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>
                <a:ea typeface="ＭＳ Ｐゴシック" charset="0"/>
              </a:rPr>
              <a:t>Pattern Space Pruning with Pattern Anti-Monotonicity 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522009" y="1166650"/>
            <a:ext cx="7066456" cy="4876800"/>
          </a:xfrm>
        </p:spPr>
        <p:txBody>
          <a:bodyPr/>
          <a:lstStyle/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altLang="zh-CN" sz="2400" dirty="0" smtClean="0">
                <a:latin typeface="Calibri" charset="0"/>
                <a:ea typeface="SimSun" charset="0"/>
                <a:cs typeface="SimSun" charset="0"/>
              </a:rPr>
              <a:t>Constraint c </a:t>
            </a:r>
            <a:r>
              <a:rPr lang="en-US" altLang="zh-CN" sz="2400" dirty="0">
                <a:latin typeface="Calibri" charset="0"/>
                <a:ea typeface="SimSun" charset="0"/>
                <a:cs typeface="SimSun" charset="0"/>
              </a:rPr>
              <a:t>is </a:t>
            </a:r>
            <a:r>
              <a:rPr lang="en-US" altLang="zh-CN" sz="2400" i="1" dirty="0" smtClean="0">
                <a:latin typeface="Calibri" charset="0"/>
                <a:ea typeface="SimSun" charset="0"/>
                <a:cs typeface="SimSun" charset="0"/>
              </a:rPr>
              <a:t>anti-monotone</a:t>
            </a: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altLang="zh-CN" sz="2400" dirty="0" smtClean="0">
                <a:latin typeface="Calibri" charset="0"/>
                <a:ea typeface="SimSun" charset="0"/>
                <a:cs typeface="SimSun" charset="0"/>
              </a:rPr>
              <a:t>If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an 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itemset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S </a:t>
            </a:r>
            <a:r>
              <a:rPr lang="en-US" sz="2400" b="1" dirty="0" smtClean="0">
                <a:latin typeface="Calibri" charset="0"/>
                <a:ea typeface="ＭＳ Ｐゴシック" charset="0"/>
              </a:rPr>
              <a:t>violates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constraint c, so does any of its superset </a:t>
            </a: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That is, mining on 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itemset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S can be terminated</a:t>
            </a:r>
          </a:p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Ex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. 1: 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 smtClean="0"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 smtClean="0">
                <a:latin typeface="Calibri" charset="0"/>
                <a:ea typeface="ＭＳ Ｐゴシック" charset="0"/>
                <a:sym typeface="Symbol" charset="0"/>
              </a:rPr>
              <a:t>sum(</a:t>
            </a:r>
            <a:r>
              <a:rPr lang="en-US" sz="2400" i="1" dirty="0" err="1" smtClean="0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)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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 is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anti-monotone</a:t>
            </a:r>
          </a:p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Ex. 2:</a:t>
            </a:r>
            <a:r>
              <a:rPr lang="en-US" sz="2400" dirty="0">
                <a:solidFill>
                  <a:schemeClr val="hlink"/>
                </a:solidFill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 smtClean="0"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:</a:t>
            </a:r>
            <a:r>
              <a:rPr lang="en-US" sz="2400" dirty="0" smtClean="0">
                <a:solidFill>
                  <a:schemeClr val="hlink"/>
                </a:solidFill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0"/>
                <a:sym typeface="Wingdings" charset="0"/>
              </a:rPr>
              <a:t>range(</a:t>
            </a:r>
            <a:r>
              <a:rPr lang="en-US" sz="2400" dirty="0" err="1" smtClean="0">
                <a:latin typeface="Calibri" charset="0"/>
                <a:ea typeface="ＭＳ Ｐゴシック" charset="0"/>
                <a:sym typeface="Wingdings" charset="0"/>
              </a:rPr>
              <a:t>S.profit</a:t>
            </a: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)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</a:t>
            </a: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 15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is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anti-monotone</a:t>
            </a:r>
            <a:endParaRPr lang="en-US" sz="2400" dirty="0">
              <a:solidFill>
                <a:srgbClr val="FF0000"/>
              </a:solidFill>
              <a:latin typeface="Calibri" charset="0"/>
              <a:ea typeface="ＭＳ Ｐゴシック" charset="0"/>
              <a:sym typeface="Wingdings" charset="0"/>
            </a:endParaRP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err="1">
                <a:latin typeface="Calibri" charset="0"/>
                <a:ea typeface="ＭＳ Ｐゴシック" charset="0"/>
              </a:rPr>
              <a:t>Itemset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i="1" dirty="0">
                <a:latin typeface="Calibri" charset="0"/>
                <a:ea typeface="ＭＳ Ｐゴシック" charset="0"/>
              </a:rPr>
              <a:t>ab </a:t>
            </a:r>
            <a:r>
              <a:rPr lang="en-US" sz="2400" dirty="0">
                <a:latin typeface="Calibri" charset="0"/>
                <a:ea typeface="ＭＳ Ｐゴシック" charset="0"/>
              </a:rPr>
              <a:t>violates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(range(ab) = 40)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So does every superset of </a:t>
            </a:r>
            <a:r>
              <a:rPr lang="en-US" sz="2400" i="1" dirty="0" err="1">
                <a:latin typeface="Calibri" charset="0"/>
                <a:ea typeface="ＭＳ Ｐゴシック" charset="0"/>
                <a:sym typeface="Wingdings" charset="0"/>
              </a:rPr>
              <a:t>ab</a:t>
            </a:r>
            <a:endParaRPr lang="en-US" sz="2400" dirty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Ex. 3.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 smtClean="0">
                <a:latin typeface="Calibri" charset="0"/>
                <a:ea typeface="ＭＳ Ｐゴシック" charset="0"/>
                <a:sym typeface="Symbol" charset="0"/>
              </a:rPr>
              <a:t>3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:</a:t>
            </a:r>
            <a:r>
              <a:rPr lang="en-US" sz="2400" i="1" dirty="0" smtClean="0">
                <a:latin typeface="Calibri" charset="0"/>
                <a:ea typeface="ＭＳ Ｐゴシック" charset="0"/>
                <a:sym typeface="Symbol" charset="0"/>
              </a:rPr>
              <a:t> sum(</a:t>
            </a:r>
            <a:r>
              <a:rPr lang="en-US" sz="2400" i="1" dirty="0" err="1" smtClean="0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)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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 is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not anti-monotone</a:t>
            </a:r>
          </a:p>
          <a:p>
            <a:pPr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Ex. 4.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Is c</a:t>
            </a:r>
            <a:r>
              <a:rPr lang="en-US" sz="2400" baseline="-25000" dirty="0" smtClean="0">
                <a:latin typeface="Calibri" charset="0"/>
                <a:ea typeface="ＭＳ Ｐゴシック" charset="0"/>
                <a:sym typeface="Symbol" charset="0"/>
              </a:rPr>
              <a:t>4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 smtClean="0">
                <a:latin typeface="Calibri" charset="0"/>
                <a:ea typeface="ＭＳ Ｐゴシック" charset="0"/>
                <a:sym typeface="Symbol" charset="0"/>
              </a:rPr>
              <a:t>support(S) 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 </a:t>
            </a:r>
            <a:r>
              <a:rPr lang="el-GR" sz="2400" i="1" dirty="0" smtClean="0">
                <a:latin typeface="Calibri" charset="0"/>
                <a:ea typeface="ＭＳ Ｐゴシック" charset="0"/>
                <a:sym typeface="Symbol" charset="0"/>
              </a:rPr>
              <a:t>σ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anti-monotone?</a:t>
            </a: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Yes! </a:t>
            </a:r>
            <a:r>
              <a:rPr lang="en-US" sz="2400" dirty="0" err="1" smtClean="0">
                <a:latin typeface="Calibri" charset="0"/>
                <a:ea typeface="ＭＳ Ｐゴシック" charset="0"/>
                <a:sym typeface="Symbol" charset="0"/>
              </a:rPr>
              <a:t>Apriori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 pruning is essentially pruning with an anti-monotonic constraint!</a:t>
            </a:r>
            <a:endParaRPr lang="en-US" sz="2400" dirty="0">
              <a:latin typeface="Calibri" charset="0"/>
              <a:ea typeface="ＭＳ Ｐゴシック" charset="0"/>
              <a:sym typeface="Symbol" charset="0"/>
            </a:endParaRPr>
          </a:p>
        </p:txBody>
      </p:sp>
      <p:sp>
        <p:nvSpPr>
          <p:cNvPr id="8199" name="Text Box 24"/>
          <p:cNvSpPr txBox="1">
            <a:spLocks noChangeArrowheads="1"/>
          </p:cNvSpPr>
          <p:nvPr/>
        </p:nvSpPr>
        <p:spPr bwMode="auto">
          <a:xfrm>
            <a:off x="7741853" y="3011192"/>
            <a:ext cx="1828800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 err="1" smtClean="0">
                <a:solidFill>
                  <a:prstClr val="black"/>
                </a:solidFill>
              </a:rPr>
              <a:t>min_sup</a:t>
            </a:r>
            <a:r>
              <a:rPr lang="en-US" altLang="en-US" sz="1800" dirty="0" smtClean="0">
                <a:solidFill>
                  <a:prstClr val="black"/>
                </a:solidFill>
              </a:rPr>
              <a:t> = 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491741" y="1173644"/>
          <a:ext cx="2209307" cy="19133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4813"/>
                <a:gridCol w="1614494"/>
              </a:tblGrid>
              <a:tr h="3893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252449"/>
              </p:ext>
            </p:extLst>
          </p:nvPr>
        </p:nvGraphicFramePr>
        <p:xfrm>
          <a:off x="9829144" y="1139168"/>
          <a:ext cx="1727200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914400"/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a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b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d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-15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-30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-10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h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</a:tbl>
          </a:graphicData>
        </a:graphic>
      </p:graphicFrame>
      <p:sp>
        <p:nvSpPr>
          <p:cNvPr id="8252" name="TextBox 12"/>
          <p:cNvSpPr txBox="1">
            <a:spLocks noChangeArrowheads="1"/>
          </p:cNvSpPr>
          <p:nvPr/>
        </p:nvSpPr>
        <p:spPr bwMode="auto">
          <a:xfrm>
            <a:off x="7691053" y="3379492"/>
            <a:ext cx="1930400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smtClean="0">
                <a:solidFill>
                  <a:prstClr val="black"/>
                </a:solidFill>
              </a:rPr>
              <a:t>price(item)&gt;0</a:t>
            </a:r>
          </a:p>
        </p:txBody>
      </p:sp>
    </p:spTree>
    <p:extLst>
      <p:ext uri="{BB962C8B-B14F-4D97-AF65-F5344CB8AC3E}">
        <p14:creationId xmlns:p14="http://schemas.microsoft.com/office/powerpoint/2010/main" val="265435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304800"/>
            <a:ext cx="12598400" cy="609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>
                <a:ea typeface="ＭＳ Ｐゴシック" charset="0"/>
              </a:rPr>
              <a:t>Pattern Monotonicity and Its Roles</a:t>
            </a:r>
            <a:endParaRPr lang="en-US" sz="4000" dirty="0">
              <a:ea typeface="ＭＳ Ｐゴシック" charset="0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7011737" cy="4343400"/>
          </a:xfrm>
        </p:spPr>
        <p:txBody>
          <a:bodyPr/>
          <a:lstStyle/>
          <a:p>
            <a:pPr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altLang="zh-CN" sz="2400" dirty="0" smtClean="0">
                <a:latin typeface="Calibri" charset="0"/>
                <a:ea typeface="SimSun" charset="0"/>
                <a:cs typeface="SimSun" charset="0"/>
              </a:rPr>
              <a:t>A </a:t>
            </a:r>
            <a:r>
              <a:rPr lang="en-US" altLang="zh-CN" sz="2400" dirty="0">
                <a:latin typeface="Calibri" charset="0"/>
                <a:ea typeface="SimSun" charset="0"/>
                <a:cs typeface="SimSun" charset="0"/>
              </a:rPr>
              <a:t>constraint </a:t>
            </a:r>
            <a:r>
              <a:rPr lang="en-US" altLang="zh-CN" sz="2400" i="1" dirty="0">
                <a:latin typeface="Calibri" charset="0"/>
                <a:ea typeface="SimSun" charset="0"/>
                <a:cs typeface="SimSun" charset="0"/>
              </a:rPr>
              <a:t>c</a:t>
            </a:r>
            <a:r>
              <a:rPr lang="en-US" altLang="zh-CN" sz="2400" dirty="0">
                <a:latin typeface="Calibri" charset="0"/>
                <a:ea typeface="SimSun" charset="0"/>
                <a:cs typeface="SimSun" charset="0"/>
              </a:rPr>
              <a:t> is </a:t>
            </a:r>
            <a:r>
              <a:rPr lang="en-US" altLang="zh-CN" sz="2400" i="1" dirty="0" smtClean="0">
                <a:latin typeface="Calibri" charset="0"/>
                <a:ea typeface="SimSun" charset="0"/>
                <a:cs typeface="SimSun" charset="0"/>
              </a:rPr>
              <a:t>monotone</a:t>
            </a:r>
            <a:r>
              <a:rPr lang="en-US" altLang="zh-CN" sz="2400" dirty="0" smtClean="0">
                <a:latin typeface="Calibri" charset="0"/>
                <a:ea typeface="SimSun" charset="0"/>
                <a:cs typeface="SimSun" charset="0"/>
              </a:rPr>
              <a:t>: </a:t>
            </a:r>
            <a:r>
              <a:rPr lang="en-US" sz="2400" dirty="0">
                <a:latin typeface="Calibri" charset="0"/>
                <a:ea typeface="ＭＳ Ｐゴシック" charset="0"/>
              </a:rPr>
              <a:t>if an </a:t>
            </a:r>
            <a:r>
              <a:rPr lang="en-US" sz="2400" dirty="0" err="1">
                <a:latin typeface="Calibri" charset="0"/>
                <a:ea typeface="ＭＳ Ｐゴシック" charset="0"/>
              </a:rPr>
              <a:t>itemset</a:t>
            </a:r>
            <a:r>
              <a:rPr lang="en-US" sz="2400" dirty="0">
                <a:latin typeface="Calibri" charset="0"/>
                <a:ea typeface="ＭＳ Ｐゴシック" charset="0"/>
              </a:rPr>
              <a:t> S </a:t>
            </a:r>
            <a:r>
              <a:rPr lang="en-US" sz="2400" b="1" dirty="0">
                <a:latin typeface="Calibri" charset="0"/>
                <a:ea typeface="ＭＳ Ｐゴシック" charset="0"/>
              </a:rPr>
              <a:t>satisfies</a:t>
            </a:r>
            <a:r>
              <a:rPr lang="en-US" sz="2400" dirty="0">
                <a:latin typeface="Calibri" charset="0"/>
                <a:ea typeface="ＭＳ Ｐゴシック" charset="0"/>
              </a:rPr>
              <a:t> the constraint c, so does any of its superset</a:t>
            </a:r>
            <a:r>
              <a:rPr lang="en-US" sz="2400" i="1" dirty="0">
                <a:latin typeface="Calibri" charset="0"/>
                <a:ea typeface="ＭＳ Ｐゴシック" charset="0"/>
              </a:rPr>
              <a:t> </a:t>
            </a:r>
            <a:endParaRPr lang="en-US" sz="2400" i="1" dirty="0" smtClean="0">
              <a:latin typeface="Calibri" charset="0"/>
              <a:ea typeface="ＭＳ Ｐゴシック" charset="0"/>
            </a:endParaRPr>
          </a:p>
          <a:p>
            <a:pPr lvl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That is, </a:t>
            </a:r>
            <a:r>
              <a:rPr lang="en-US" altLang="zh-CN" sz="2400" dirty="0">
                <a:latin typeface="Calibri" charset="0"/>
                <a:ea typeface="SimSun" charset="0"/>
                <a:cs typeface="SimSun" charset="0"/>
              </a:rPr>
              <a:t>we do not need to check </a:t>
            </a:r>
            <a:r>
              <a:rPr lang="en-US" altLang="zh-CN" sz="2400" i="1" dirty="0">
                <a:latin typeface="Calibri" charset="0"/>
                <a:ea typeface="SimSun" charset="0"/>
                <a:cs typeface="SimSun" charset="0"/>
              </a:rPr>
              <a:t>c</a:t>
            </a:r>
            <a:r>
              <a:rPr lang="en-US" altLang="zh-CN" sz="2400" dirty="0">
                <a:latin typeface="Calibri" charset="0"/>
                <a:ea typeface="SimSun" charset="0"/>
                <a:cs typeface="SimSun" charset="0"/>
              </a:rPr>
              <a:t> in subsequent </a:t>
            </a:r>
            <a:r>
              <a:rPr lang="en-US" altLang="zh-CN" sz="2400" dirty="0" smtClean="0">
                <a:latin typeface="Calibri" charset="0"/>
                <a:ea typeface="SimSun" charset="0"/>
                <a:cs typeface="SimSun" charset="0"/>
              </a:rPr>
              <a:t>mining</a:t>
            </a:r>
            <a:endParaRPr lang="en-US" sz="2400" i="1" dirty="0">
              <a:latin typeface="Calibri" charset="0"/>
              <a:ea typeface="ＭＳ Ｐゴシック" charset="0"/>
            </a:endParaRPr>
          </a:p>
          <a:p>
            <a:pPr eaLnBrk="1" hangingPunct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Ex. 1: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 smtClean="0"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 smtClean="0">
                <a:latin typeface="Calibri" charset="0"/>
                <a:ea typeface="ＭＳ Ｐゴシック" charset="0"/>
                <a:sym typeface="Symbol" charset="0"/>
              </a:rPr>
              <a:t>sum(</a:t>
            </a:r>
            <a:r>
              <a:rPr lang="en-US" sz="2400" i="1" dirty="0" err="1" smtClean="0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)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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 is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monotone</a:t>
            </a:r>
          </a:p>
          <a:p>
            <a:pPr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Ex. 2:</a:t>
            </a:r>
            <a:r>
              <a:rPr lang="en-US" sz="2400" i="1" dirty="0">
                <a:latin typeface="Calibri" charset="0"/>
                <a:ea typeface="ＭＳ Ｐゴシック" charset="0"/>
                <a:sym typeface="Wingdings" charset="0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 smtClean="0"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 smtClean="0">
                <a:latin typeface="Calibri" charset="0"/>
                <a:ea typeface="ＭＳ Ｐゴシック" charset="0"/>
                <a:sym typeface="Wingdings" charset="0"/>
              </a:rPr>
              <a:t>min(</a:t>
            </a:r>
            <a:r>
              <a:rPr lang="en-US" sz="2400" i="1" dirty="0" err="1" smtClean="0">
                <a:latin typeface="Calibri" charset="0"/>
                <a:ea typeface="ＭＳ Ｐゴシック" charset="0"/>
                <a:sym typeface="Wingdings" charset="0"/>
              </a:rPr>
              <a:t>S.Price</a:t>
            </a:r>
            <a:r>
              <a:rPr lang="en-US" sz="2400" i="1" dirty="0">
                <a:latin typeface="Calibri" charset="0"/>
                <a:ea typeface="ＭＳ Ｐゴシック" charset="0"/>
                <a:sym typeface="Wingdings" charset="0"/>
              </a:rPr>
              <a:t>)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</a:t>
            </a:r>
            <a:r>
              <a:rPr lang="en-US" sz="2400" i="1" dirty="0">
                <a:latin typeface="Calibri" charset="0"/>
                <a:ea typeface="ＭＳ Ｐゴシック" charset="0"/>
                <a:sym typeface="Wingdings" charset="0"/>
              </a:rPr>
              <a:t> v 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is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monotone</a:t>
            </a:r>
          </a:p>
          <a:p>
            <a:pPr eaLnBrk="1" hangingPunct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Ex. 3: </a:t>
            </a:r>
            <a:r>
              <a:rPr lang="en-US" sz="2400" i="1" dirty="0">
                <a:latin typeface="Calibri" charset="0"/>
                <a:ea typeface="ＭＳ Ｐゴシック" charset="0"/>
                <a:sym typeface="Wingdings" charset="0"/>
              </a:rPr>
              <a:t>c</a:t>
            </a:r>
            <a:r>
              <a:rPr lang="en-US" sz="2400" i="1" baseline="-25000" dirty="0">
                <a:latin typeface="Calibri" charset="0"/>
                <a:ea typeface="ＭＳ Ｐゴシック" charset="0"/>
                <a:sym typeface="Wingdings" charset="0"/>
              </a:rPr>
              <a:t>3</a:t>
            </a: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: range(</a:t>
            </a:r>
            <a:r>
              <a:rPr lang="en-US" sz="2400" dirty="0" err="1">
                <a:latin typeface="Calibri" charset="0"/>
                <a:ea typeface="ＭＳ Ｐゴシック" charset="0"/>
                <a:sym typeface="Wingdings" charset="0"/>
              </a:rPr>
              <a:t>S.profit</a:t>
            </a: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)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</a:t>
            </a: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0"/>
                <a:sym typeface="Wingdings" charset="0"/>
              </a:rPr>
              <a:t>15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is 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monotone</a:t>
            </a:r>
            <a:endParaRPr lang="en-US" sz="2400" dirty="0">
              <a:solidFill>
                <a:srgbClr val="FF0000"/>
              </a:solidFill>
              <a:latin typeface="Calibri" charset="0"/>
              <a:ea typeface="ＭＳ Ｐゴシック" charset="0"/>
              <a:sym typeface="Wingdings" charset="0"/>
            </a:endParaRPr>
          </a:p>
          <a:p>
            <a:pPr lvl="1" eaLnBrk="1" hangingPunct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400" dirty="0" err="1">
                <a:latin typeface="Calibri" charset="0"/>
                <a:ea typeface="ＭＳ Ｐゴシック" charset="0"/>
              </a:rPr>
              <a:t>Itemset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i="1" dirty="0" err="1">
                <a:latin typeface="Calibri" charset="0"/>
                <a:ea typeface="ＭＳ Ｐゴシック" charset="0"/>
              </a:rPr>
              <a:t>ab</a:t>
            </a:r>
            <a:r>
              <a:rPr lang="en-US" sz="2400" i="1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satisfies </a:t>
            </a:r>
            <a:r>
              <a:rPr lang="en-US" sz="2400" i="1" dirty="0">
                <a:latin typeface="Calibri" charset="0"/>
                <a:ea typeface="ＭＳ Ｐゴシック" charset="0"/>
                <a:sym typeface="Wingdings" charset="0"/>
              </a:rPr>
              <a:t>c</a:t>
            </a:r>
            <a:r>
              <a:rPr lang="en-US" sz="2400" i="1" baseline="-25000" dirty="0">
                <a:latin typeface="Calibri" charset="0"/>
                <a:ea typeface="ＭＳ Ｐゴシック" charset="0"/>
                <a:sym typeface="Wingdings" charset="0"/>
              </a:rPr>
              <a:t>3</a:t>
            </a:r>
            <a:endParaRPr lang="en-US" sz="2400" i="1" dirty="0">
              <a:latin typeface="Calibri" charset="0"/>
              <a:ea typeface="ＭＳ Ｐゴシック" charset="0"/>
              <a:sym typeface="Wingdings" charset="0"/>
            </a:endParaRPr>
          </a:p>
          <a:p>
            <a:pPr lvl="1" eaLnBrk="1" hangingPunct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So does every superset of </a:t>
            </a:r>
            <a:r>
              <a:rPr lang="en-US" sz="2400" i="1" dirty="0" err="1">
                <a:latin typeface="Calibri" charset="0"/>
                <a:ea typeface="ＭＳ Ｐゴシック" charset="0"/>
                <a:sym typeface="Wingdings" charset="0"/>
              </a:rPr>
              <a:t>ab</a:t>
            </a:r>
            <a:endParaRPr lang="en-US" sz="2400" i="1" dirty="0">
              <a:latin typeface="Calibri" charset="0"/>
              <a:ea typeface="ＭＳ Ｐゴシック" charset="0"/>
              <a:sym typeface="Wingdings" charset="0"/>
            </a:endParaRPr>
          </a:p>
        </p:txBody>
      </p:sp>
      <p:sp>
        <p:nvSpPr>
          <p:cNvPr id="9221" name="Text Box 24"/>
          <p:cNvSpPr txBox="1">
            <a:spLocks noChangeArrowheads="1"/>
          </p:cNvSpPr>
          <p:nvPr/>
        </p:nvSpPr>
        <p:spPr bwMode="auto">
          <a:xfrm>
            <a:off x="7672551" y="3009791"/>
            <a:ext cx="1828800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smtClean="0">
                <a:solidFill>
                  <a:prstClr val="black"/>
                </a:solidFill>
              </a:rPr>
              <a:t>min_sup = 2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19737" y="1117382"/>
          <a:ext cx="2242207" cy="1905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3672"/>
                <a:gridCol w="1638535"/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85022"/>
              </p:ext>
            </p:extLst>
          </p:nvPr>
        </p:nvGraphicFramePr>
        <p:xfrm>
          <a:off x="9753600" y="1124716"/>
          <a:ext cx="1727200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914400"/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a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b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d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-15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-30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-10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h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</a:tbl>
          </a:graphicData>
        </a:graphic>
      </p:graphicFrame>
      <p:sp>
        <p:nvSpPr>
          <p:cNvPr id="9274" name="TextBox 10"/>
          <p:cNvSpPr txBox="1">
            <a:spLocks noChangeArrowheads="1"/>
          </p:cNvSpPr>
          <p:nvPr/>
        </p:nvSpPr>
        <p:spPr bwMode="auto">
          <a:xfrm>
            <a:off x="7621751" y="3361341"/>
            <a:ext cx="1930400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smtClean="0">
                <a:solidFill>
                  <a:prstClr val="black"/>
                </a:solidFill>
              </a:rPr>
              <a:t>price(item)&gt;0</a:t>
            </a:r>
          </a:p>
        </p:txBody>
      </p:sp>
    </p:spTree>
    <p:extLst>
      <p:ext uri="{BB962C8B-B14F-4D97-AF65-F5344CB8AC3E}">
        <p14:creationId xmlns:p14="http://schemas.microsoft.com/office/powerpoint/2010/main" val="7827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228599"/>
            <a:ext cx="12395200" cy="7143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4000" dirty="0">
                <a:ea typeface="SimSun" charset="0"/>
                <a:cs typeface="SimSun" charset="0"/>
              </a:rPr>
              <a:t>Data Space Pruning with Data </a:t>
            </a:r>
            <a:r>
              <a:rPr lang="en-US" altLang="zh-CN" sz="4000" dirty="0" smtClean="0">
                <a:ea typeface="SimSun" charset="0"/>
                <a:cs typeface="SimSun" charset="0"/>
              </a:rPr>
              <a:t>Anti-Monotonicity</a:t>
            </a:r>
            <a:endParaRPr lang="en-US" sz="4000" dirty="0">
              <a:ea typeface="SimSun" charset="0"/>
              <a:cs typeface="SimSun" charset="0"/>
            </a:endParaRP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565911" y="1163412"/>
            <a:ext cx="7348003" cy="5629272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>
                <a:ea typeface="SimSun" pitchFamily="2" charset="-122"/>
              </a:rPr>
              <a:t>A constraint c is </a:t>
            </a:r>
            <a:r>
              <a:rPr lang="en-US" altLang="zh-CN" sz="2400" i="1" dirty="0" smtClean="0">
                <a:solidFill>
                  <a:srgbClr val="FF0000"/>
                </a:solidFill>
                <a:ea typeface="SimSun" pitchFamily="2" charset="-122"/>
              </a:rPr>
              <a:t>data anti-monotone</a:t>
            </a:r>
            <a:r>
              <a:rPr lang="en-US" altLang="zh-CN" sz="2400" dirty="0" smtClean="0">
                <a:ea typeface="SimSun" pitchFamily="2" charset="-122"/>
              </a:rPr>
              <a:t>: In the mining process, if a data entry </a:t>
            </a:r>
            <a:r>
              <a:rPr lang="en-US" altLang="zh-CN" sz="2400" i="1" dirty="0" smtClean="0">
                <a:ea typeface="SimSun" pitchFamily="2" charset="-122"/>
              </a:rPr>
              <a:t>t</a:t>
            </a:r>
            <a:r>
              <a:rPr lang="en-US" altLang="zh-CN" sz="2400" dirty="0">
                <a:ea typeface="SimSun" pitchFamily="2" charset="-122"/>
              </a:rPr>
              <a:t> </a:t>
            </a:r>
            <a:r>
              <a:rPr lang="en-US" altLang="zh-CN" sz="2400" dirty="0" smtClean="0">
                <a:ea typeface="SimSun" pitchFamily="2" charset="-122"/>
              </a:rPr>
              <a:t>cannot </a:t>
            </a:r>
            <a:r>
              <a:rPr lang="en-US" altLang="zh-CN" sz="2400" dirty="0">
                <a:ea typeface="SimSun" pitchFamily="2" charset="-122"/>
              </a:rPr>
              <a:t>satisfy </a:t>
            </a:r>
            <a:r>
              <a:rPr lang="en-US" altLang="zh-CN" sz="2400" dirty="0" smtClean="0">
                <a:ea typeface="SimSun" pitchFamily="2" charset="-122"/>
              </a:rPr>
              <a:t>a pattern </a:t>
            </a:r>
            <a:r>
              <a:rPr lang="en-US" altLang="zh-CN" sz="2400" i="1" dirty="0">
                <a:ea typeface="SimSun" pitchFamily="2" charset="-122"/>
              </a:rPr>
              <a:t>p</a:t>
            </a:r>
            <a:r>
              <a:rPr lang="en-US" altLang="zh-CN" sz="2400" dirty="0">
                <a:ea typeface="SimSun" pitchFamily="2" charset="-122"/>
              </a:rPr>
              <a:t> </a:t>
            </a:r>
            <a:r>
              <a:rPr lang="en-US" altLang="zh-CN" sz="2400" dirty="0" smtClean="0">
                <a:ea typeface="SimSun" pitchFamily="2" charset="-122"/>
              </a:rPr>
              <a:t>under </a:t>
            </a:r>
            <a:r>
              <a:rPr lang="en-US" altLang="zh-CN" sz="2400" i="1" dirty="0" smtClean="0">
                <a:ea typeface="SimSun" pitchFamily="2" charset="-122"/>
              </a:rPr>
              <a:t>c</a:t>
            </a:r>
            <a:r>
              <a:rPr lang="en-US" altLang="zh-CN" sz="2400" dirty="0" smtClean="0">
                <a:ea typeface="SimSun" pitchFamily="2" charset="-122"/>
              </a:rPr>
              <a:t>, </a:t>
            </a:r>
            <a:r>
              <a:rPr lang="en-US" altLang="zh-CN" sz="2400" i="1" dirty="0" smtClean="0">
                <a:ea typeface="SimSun" pitchFamily="2" charset="-122"/>
              </a:rPr>
              <a:t>t</a:t>
            </a:r>
            <a:r>
              <a:rPr lang="en-US" altLang="zh-CN" sz="2400" dirty="0" smtClean="0">
                <a:ea typeface="SimSun" pitchFamily="2" charset="-122"/>
              </a:rPr>
              <a:t> cannot satisfy </a:t>
            </a:r>
            <a:r>
              <a:rPr lang="en-US" altLang="zh-CN" sz="2400" i="1" dirty="0" smtClean="0">
                <a:ea typeface="SimSun" pitchFamily="2" charset="-122"/>
              </a:rPr>
              <a:t>p</a:t>
            </a:r>
            <a:r>
              <a:rPr lang="en-US" altLang="zh-CN" sz="2400" dirty="0" smtClean="0">
                <a:ea typeface="SimSun" pitchFamily="2" charset="-122"/>
              </a:rPr>
              <a:t>’s superset either</a:t>
            </a:r>
          </a:p>
          <a:p>
            <a:pPr lvl="1">
              <a:defRPr/>
            </a:pPr>
            <a:r>
              <a:rPr lang="en-US" altLang="zh-CN" sz="2400" dirty="0" smtClean="0">
                <a:ea typeface="SimSun" pitchFamily="2" charset="-122"/>
              </a:rPr>
              <a:t>Data space pruning</a:t>
            </a:r>
            <a:r>
              <a:rPr lang="en-US" altLang="zh-CN" sz="2400" i="1" dirty="0" smtClean="0">
                <a:ea typeface="SimSun" pitchFamily="2" charset="-122"/>
              </a:rPr>
              <a:t>:  </a:t>
            </a:r>
            <a:r>
              <a:rPr lang="en-US" altLang="zh-CN" sz="2400" dirty="0" smtClean="0">
                <a:ea typeface="SimSun" pitchFamily="2" charset="-122"/>
              </a:rPr>
              <a:t>Data entry </a:t>
            </a:r>
            <a:r>
              <a:rPr lang="en-US" altLang="zh-CN" sz="2400" i="1" dirty="0" smtClean="0">
                <a:ea typeface="SimSun" pitchFamily="2" charset="-122"/>
              </a:rPr>
              <a:t>t</a:t>
            </a:r>
            <a:r>
              <a:rPr lang="en-US" altLang="zh-CN" sz="2400" dirty="0" smtClean="0">
                <a:ea typeface="SimSun" pitchFamily="2" charset="-122"/>
              </a:rPr>
              <a:t> can be pruned </a:t>
            </a:r>
          </a:p>
          <a:p>
            <a:pPr eaLnBrk="1" hangingPunct="1">
              <a:defRPr/>
            </a:pPr>
            <a:r>
              <a:rPr lang="en-US" altLang="en-US" sz="2400" dirty="0" smtClean="0"/>
              <a:t>Ex. 1: c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: </a:t>
            </a:r>
            <a:r>
              <a:rPr lang="en-US" altLang="en-US" sz="2400" i="1" dirty="0" smtClean="0">
                <a:sym typeface="Symbol" pitchFamily="18" charset="2"/>
              </a:rPr>
              <a:t>sum(</a:t>
            </a:r>
            <a:r>
              <a:rPr lang="en-US" altLang="en-US" sz="2400" i="1" dirty="0" err="1" smtClean="0">
                <a:sym typeface="Symbol" pitchFamily="18" charset="2"/>
              </a:rPr>
              <a:t>S.Profit</a:t>
            </a:r>
            <a:r>
              <a:rPr lang="en-US" altLang="en-US" sz="2400" i="1" dirty="0" smtClean="0">
                <a:sym typeface="Symbol" pitchFamily="18" charset="2"/>
              </a:rPr>
              <a:t>)</a:t>
            </a:r>
            <a:r>
              <a:rPr lang="en-US" altLang="en-US" sz="2400" dirty="0" smtClean="0">
                <a:sym typeface="Symbol" pitchFamily="18" charset="2"/>
              </a:rPr>
              <a:t>  </a:t>
            </a:r>
            <a:r>
              <a:rPr lang="en-US" altLang="en-US" sz="2400" i="1" dirty="0" smtClean="0">
                <a:sym typeface="Symbol" pitchFamily="18" charset="2"/>
              </a:rPr>
              <a:t>v</a:t>
            </a:r>
            <a:r>
              <a:rPr lang="en-US" altLang="en-US" sz="2400" dirty="0" smtClean="0">
                <a:sym typeface="Symbol" pitchFamily="18" charset="2"/>
              </a:rPr>
              <a:t>  is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data anti-monotone</a:t>
            </a:r>
          </a:p>
          <a:p>
            <a:pPr lvl="1" defTabSz="914400" fontAlgn="base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400" dirty="0" smtClean="0">
                <a:sym typeface="Symbol" pitchFamily="18" charset="2"/>
              </a:rPr>
              <a:t>Let </a:t>
            </a:r>
            <a:r>
              <a:rPr lang="en-US" altLang="en-US" sz="2400" dirty="0" smtClean="0"/>
              <a:t>constraint c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be: sum{</a:t>
            </a:r>
            <a:r>
              <a:rPr lang="en-US" altLang="en-US" sz="2400" dirty="0" err="1" smtClean="0"/>
              <a:t>S.Profit</a:t>
            </a:r>
            <a:r>
              <a:rPr lang="en-US" altLang="en-US" sz="2400" dirty="0"/>
              <a:t>} ≥ </a:t>
            </a:r>
            <a:r>
              <a:rPr lang="en-US" altLang="en-US" sz="2400" dirty="0" smtClean="0"/>
              <a:t>25</a:t>
            </a:r>
          </a:p>
          <a:p>
            <a:pPr lvl="2">
              <a:defRPr/>
            </a:pPr>
            <a:r>
              <a:rPr lang="en-US" altLang="en-US" sz="2400" dirty="0" smtClean="0">
                <a:sym typeface="Symbol" pitchFamily="18" charset="2"/>
              </a:rPr>
              <a:t>T</a:t>
            </a:r>
            <a:r>
              <a:rPr lang="en-US" altLang="en-US" sz="2400" baseline="-25000" dirty="0" smtClean="0">
                <a:sym typeface="Symbol" pitchFamily="18" charset="2"/>
              </a:rPr>
              <a:t>30</a:t>
            </a:r>
            <a:r>
              <a:rPr lang="en-US" altLang="en-US" sz="2400" dirty="0" smtClean="0">
                <a:sym typeface="Symbol" pitchFamily="18" charset="2"/>
              </a:rPr>
              <a:t>:</a:t>
            </a:r>
            <a:r>
              <a:rPr lang="en-US" altLang="en-US" sz="2400" baseline="-25000" dirty="0" smtClean="0">
                <a:sym typeface="Symbol" pitchFamily="18" charset="2"/>
              </a:rPr>
              <a:t> </a:t>
            </a:r>
            <a:r>
              <a:rPr lang="en-US" altLang="en-US" sz="2400" dirty="0" smtClean="0">
                <a:sym typeface="Symbol" pitchFamily="18" charset="2"/>
              </a:rPr>
              <a:t>{</a:t>
            </a:r>
            <a:r>
              <a:rPr lang="en-US" sz="2400" dirty="0" smtClean="0">
                <a:latin typeface="Calibri" panose="020F0502020204030204" pitchFamily="34" charset="0"/>
              </a:rPr>
              <a:t>b</a:t>
            </a:r>
            <a:r>
              <a:rPr lang="en-US" sz="2400" dirty="0">
                <a:latin typeface="Calibri" panose="020F0502020204030204" pitchFamily="34" charset="0"/>
              </a:rPr>
              <a:t>, c, d, f, </a:t>
            </a:r>
            <a:r>
              <a:rPr lang="en-US" sz="2400" dirty="0" smtClean="0">
                <a:latin typeface="Calibri" panose="020F0502020204030204" pitchFamily="34" charset="0"/>
              </a:rPr>
              <a:t>g</a:t>
            </a:r>
            <a:r>
              <a:rPr lang="en-US" altLang="en-US" sz="2400" dirty="0" smtClean="0">
                <a:sym typeface="Symbol" pitchFamily="18" charset="2"/>
              </a:rPr>
              <a:t>} can be removed since none of their combinations can make an S whose sum of the profit is </a:t>
            </a:r>
            <a:r>
              <a:rPr lang="en-US" altLang="en-US" sz="2400" dirty="0"/>
              <a:t>≥</a:t>
            </a:r>
            <a:r>
              <a:rPr lang="en-US" altLang="en-US" sz="2400" dirty="0" smtClean="0">
                <a:sym typeface="Symbol" pitchFamily="18" charset="2"/>
              </a:rPr>
              <a:t> 25</a:t>
            </a:r>
          </a:p>
          <a:p>
            <a:pPr>
              <a:defRPr/>
            </a:pPr>
            <a:r>
              <a:rPr lang="en-US" altLang="en-US" sz="2400" dirty="0" smtClean="0"/>
              <a:t>Ex. 2: c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: </a:t>
            </a:r>
            <a:r>
              <a:rPr lang="en-US" altLang="en-US" sz="2400" i="1" dirty="0" smtClean="0">
                <a:sym typeface="Wingdings" pitchFamily="2" charset="2"/>
              </a:rPr>
              <a:t>min(</a:t>
            </a:r>
            <a:r>
              <a:rPr lang="en-US" altLang="en-US" sz="2400" i="1" dirty="0" err="1" smtClean="0">
                <a:sym typeface="Wingdings" pitchFamily="2" charset="2"/>
              </a:rPr>
              <a:t>S.Price</a:t>
            </a:r>
            <a:r>
              <a:rPr lang="en-US" altLang="en-US" sz="2400" i="1" dirty="0" smtClean="0">
                <a:sym typeface="Wingdings" pitchFamily="2" charset="2"/>
              </a:rPr>
              <a:t>) </a:t>
            </a:r>
            <a:r>
              <a:rPr lang="en-US" altLang="en-US" sz="2400" dirty="0" smtClean="0">
                <a:sym typeface="Symbol" pitchFamily="18" charset="2"/>
              </a:rPr>
              <a:t></a:t>
            </a:r>
            <a:r>
              <a:rPr lang="en-US" altLang="en-US" sz="2400" i="1" dirty="0" smtClean="0">
                <a:sym typeface="Wingdings" pitchFamily="2" charset="2"/>
              </a:rPr>
              <a:t> v  </a:t>
            </a:r>
            <a:r>
              <a:rPr lang="en-US" altLang="en-US" sz="2400" dirty="0" smtClean="0">
                <a:sym typeface="Symbol" pitchFamily="18" charset="2"/>
              </a:rPr>
              <a:t>is </a:t>
            </a: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data anti-monotone</a:t>
            </a:r>
          </a:p>
          <a:p>
            <a:pPr lvl="2">
              <a:defRPr/>
            </a:pPr>
            <a:r>
              <a:rPr lang="en-US" altLang="en-US" sz="2400" dirty="0" smtClean="0">
                <a:sym typeface="Symbol" pitchFamily="18" charset="2"/>
              </a:rPr>
              <a:t>Consider </a:t>
            </a:r>
            <a:r>
              <a:rPr lang="en-US" altLang="en-US" sz="2400" i="1" dirty="0" smtClean="0">
                <a:sym typeface="Symbol" pitchFamily="18" charset="2"/>
              </a:rPr>
              <a:t>v </a:t>
            </a:r>
            <a:r>
              <a:rPr lang="en-US" altLang="en-US" sz="2400" dirty="0" smtClean="0">
                <a:sym typeface="Symbol" pitchFamily="18" charset="2"/>
              </a:rPr>
              <a:t>= 5 but every item in transaction T</a:t>
            </a:r>
            <a:r>
              <a:rPr lang="en-US" altLang="en-US" sz="2400" baseline="-25000" dirty="0" smtClean="0">
                <a:sym typeface="Symbol" pitchFamily="18" charset="2"/>
              </a:rPr>
              <a:t>50</a:t>
            </a:r>
            <a:r>
              <a:rPr lang="en-US" altLang="en-US" sz="2400" dirty="0" smtClean="0">
                <a:sym typeface="Symbol" pitchFamily="18" charset="2"/>
              </a:rPr>
              <a:t> has a price higher than 10</a:t>
            </a:r>
          </a:p>
          <a:p>
            <a:pPr eaLnBrk="1" hangingPunct="1">
              <a:defRPr/>
            </a:pPr>
            <a:r>
              <a:rPr lang="en-US" altLang="en-US" sz="2400" dirty="0" smtClean="0">
                <a:sym typeface="Wingdings" pitchFamily="2" charset="2"/>
              </a:rPr>
              <a:t>Ex. 3: c</a:t>
            </a:r>
            <a:r>
              <a:rPr lang="en-US" altLang="en-US" sz="2400" baseline="-25000" dirty="0" smtClean="0">
                <a:sym typeface="Wingdings" pitchFamily="2" charset="2"/>
              </a:rPr>
              <a:t>3</a:t>
            </a:r>
            <a:r>
              <a:rPr lang="en-US" altLang="en-US" sz="2400" dirty="0" smtClean="0">
                <a:sym typeface="Wingdings" pitchFamily="2" charset="2"/>
              </a:rPr>
              <a:t>: </a:t>
            </a:r>
            <a:r>
              <a:rPr lang="en-US" altLang="en-US" sz="2400" i="1" dirty="0" smtClean="0">
                <a:sym typeface="Wingdings" pitchFamily="2" charset="2"/>
              </a:rPr>
              <a:t>range(</a:t>
            </a:r>
            <a:r>
              <a:rPr lang="en-US" altLang="en-US" sz="2400" i="1" dirty="0" err="1" smtClean="0">
                <a:sym typeface="Wingdings" pitchFamily="2" charset="2"/>
              </a:rPr>
              <a:t>S.Profit</a:t>
            </a:r>
            <a:r>
              <a:rPr lang="en-US" altLang="en-US" sz="2400" i="1" dirty="0" smtClean="0">
                <a:sym typeface="Wingdings" pitchFamily="2" charset="2"/>
              </a:rPr>
              <a:t>) </a:t>
            </a:r>
            <a:r>
              <a:rPr lang="en-US" altLang="en-US" sz="2400" i="1" dirty="0" smtClean="0">
                <a:sym typeface="Symbol" pitchFamily="18" charset="2"/>
              </a:rPr>
              <a:t></a:t>
            </a:r>
            <a:r>
              <a:rPr lang="en-US" altLang="en-US" sz="2400" i="1" dirty="0" smtClean="0">
                <a:sym typeface="Wingdings" pitchFamily="2" charset="2"/>
              </a:rPr>
              <a:t> 25</a:t>
            </a:r>
            <a:r>
              <a:rPr lang="en-US" altLang="en-US" sz="2400" dirty="0" smtClean="0">
                <a:sym typeface="Wingdings" pitchFamily="2" charset="2"/>
              </a:rPr>
              <a:t> is </a:t>
            </a:r>
            <a:r>
              <a:rPr lang="en-US" altLang="en-US" sz="2400" dirty="0" smtClean="0">
                <a:solidFill>
                  <a:srgbClr val="FF0000"/>
                </a:solidFill>
                <a:sym typeface="Wingdings" pitchFamily="2" charset="2"/>
              </a:rPr>
              <a:t>data anti-monotone</a:t>
            </a:r>
            <a:r>
              <a:rPr lang="en-US" altLang="en-US" dirty="0" smtClean="0">
                <a:sym typeface="Wingdings" pitchFamily="2" charset="2"/>
              </a:rPr>
              <a:t> </a:t>
            </a:r>
          </a:p>
        </p:txBody>
      </p:sp>
      <p:sp>
        <p:nvSpPr>
          <p:cNvPr id="10245" name="Text Box 24"/>
          <p:cNvSpPr txBox="1">
            <a:spLocks noChangeArrowheads="1"/>
          </p:cNvSpPr>
          <p:nvPr/>
        </p:nvSpPr>
        <p:spPr bwMode="auto">
          <a:xfrm>
            <a:off x="7827023" y="3384019"/>
            <a:ext cx="1828800" cy="40011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err="1" smtClean="0">
                <a:solidFill>
                  <a:prstClr val="black"/>
                </a:solidFill>
              </a:rPr>
              <a:t>min_sup</a:t>
            </a:r>
            <a:r>
              <a:rPr lang="en-US" altLang="en-US" sz="2000" dirty="0" smtClean="0">
                <a:solidFill>
                  <a:prstClr val="black"/>
                </a:solidFill>
              </a:rPr>
              <a:t> = 2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614273" y="1504069"/>
          <a:ext cx="2126589" cy="1905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4120"/>
                <a:gridCol w="149246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010248"/>
              </p:ext>
            </p:extLst>
          </p:nvPr>
        </p:nvGraphicFramePr>
        <p:xfrm>
          <a:off x="9686561" y="1515915"/>
          <a:ext cx="1727200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914400"/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a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b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d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-15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-30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-10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h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</a:tbl>
          </a:graphicData>
        </a:graphic>
      </p:graphicFrame>
      <p:sp>
        <p:nvSpPr>
          <p:cNvPr id="10298" name="TextBox 3"/>
          <p:cNvSpPr txBox="1">
            <a:spLocks noChangeArrowheads="1"/>
          </p:cNvSpPr>
          <p:nvPr/>
        </p:nvSpPr>
        <p:spPr bwMode="auto">
          <a:xfrm>
            <a:off x="7827023" y="3762430"/>
            <a:ext cx="18288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solidFill>
                  <a:prstClr val="black"/>
                </a:solidFill>
              </a:rPr>
              <a:t>price(item)&gt;0</a:t>
            </a:r>
          </a:p>
        </p:txBody>
      </p:sp>
    </p:spTree>
    <p:extLst>
      <p:ext uri="{BB962C8B-B14F-4D97-AF65-F5344CB8AC3E}">
        <p14:creationId xmlns:p14="http://schemas.microsoft.com/office/powerpoint/2010/main" val="255468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228599"/>
            <a:ext cx="12395200" cy="7143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 smtClean="0">
                <a:ea typeface="SimSun" pitchFamily="2" charset="-122"/>
              </a:rPr>
              <a:t>Data Space Pruning Should Be Explored Recursively </a:t>
            </a:r>
            <a:endParaRPr lang="en-US" sz="4000" dirty="0">
              <a:ea typeface="SimSun" charset="0"/>
              <a:cs typeface="SimSun" charset="0"/>
            </a:endParaRP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373074" y="1181962"/>
            <a:ext cx="7528481" cy="304725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 smtClean="0">
                <a:sym typeface="Wingdings" pitchFamily="2" charset="2"/>
              </a:rPr>
              <a:t>Example. c</a:t>
            </a:r>
            <a:r>
              <a:rPr lang="en-US" altLang="en-US" sz="2400" baseline="-25000" dirty="0" smtClean="0">
                <a:sym typeface="Wingdings" pitchFamily="2" charset="2"/>
              </a:rPr>
              <a:t>3</a:t>
            </a:r>
            <a:r>
              <a:rPr lang="en-US" altLang="en-US" sz="2400" dirty="0" smtClean="0">
                <a:sym typeface="Wingdings" pitchFamily="2" charset="2"/>
              </a:rPr>
              <a:t>: </a:t>
            </a:r>
            <a:r>
              <a:rPr lang="en-US" altLang="en-US" sz="2400" i="1" dirty="0" smtClean="0">
                <a:sym typeface="Wingdings" pitchFamily="2" charset="2"/>
              </a:rPr>
              <a:t>range(</a:t>
            </a:r>
            <a:r>
              <a:rPr lang="en-US" altLang="en-US" sz="2400" i="1" dirty="0" err="1" smtClean="0">
                <a:sym typeface="Wingdings" pitchFamily="2" charset="2"/>
              </a:rPr>
              <a:t>S.Profit</a:t>
            </a:r>
            <a:r>
              <a:rPr lang="en-US" altLang="en-US" sz="2400" i="1" dirty="0" smtClean="0">
                <a:sym typeface="Wingdings" pitchFamily="2" charset="2"/>
              </a:rPr>
              <a:t>) </a:t>
            </a:r>
            <a:r>
              <a:rPr lang="en-US" altLang="en-US" sz="2400" i="1" dirty="0" smtClean="0">
                <a:sym typeface="Symbol" pitchFamily="18" charset="2"/>
              </a:rPr>
              <a:t>&gt;</a:t>
            </a:r>
            <a:r>
              <a:rPr lang="en-US" altLang="en-US" sz="2400" i="1" dirty="0" smtClean="0">
                <a:sym typeface="Wingdings" pitchFamily="2" charset="2"/>
              </a:rPr>
              <a:t> </a:t>
            </a:r>
            <a:r>
              <a:rPr lang="en-US" altLang="en-US" sz="2400" i="1" dirty="0" smtClean="0">
                <a:sym typeface="Wingdings" pitchFamily="2" charset="2"/>
              </a:rPr>
              <a:t>25</a:t>
            </a:r>
            <a:endParaRPr lang="en-US" altLang="en-US" dirty="0" smtClean="0">
              <a:sym typeface="Wingdings" pitchFamily="2" charset="2"/>
            </a:endParaRPr>
          </a:p>
          <a:p>
            <a:pPr lvl="1">
              <a:defRPr/>
            </a:pP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We check b’s projected database</a:t>
            </a:r>
          </a:p>
          <a:p>
            <a:pPr lvl="2">
              <a:defRPr/>
            </a:pP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But item “a” is infrequent (sup = 1)</a:t>
            </a:r>
          </a:p>
          <a:p>
            <a:pPr lvl="1">
              <a:defRPr/>
            </a:pP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After removing </a:t>
            </a: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“</a:t>
            </a: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a (40)” from T</a:t>
            </a:r>
            <a:r>
              <a:rPr lang="en-US" altLang="en-US" sz="2400" baseline="-25000" dirty="0" smtClean="0">
                <a:solidFill>
                  <a:prstClr val="black"/>
                </a:solidFill>
                <a:sym typeface="Wingdings" pitchFamily="2" charset="2"/>
              </a:rPr>
              <a:t>10</a:t>
            </a: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 </a:t>
            </a:r>
          </a:p>
          <a:p>
            <a:pPr lvl="2">
              <a:defRPr/>
            </a:pP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T</a:t>
            </a:r>
            <a:r>
              <a:rPr lang="en-US" altLang="en-US" sz="2400" baseline="-25000" dirty="0" smtClean="0">
                <a:solidFill>
                  <a:prstClr val="black"/>
                </a:solidFill>
                <a:sym typeface="Wingdings" pitchFamily="2" charset="2"/>
              </a:rPr>
              <a:t>10</a:t>
            </a: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 cannot satisfy </a:t>
            </a:r>
            <a:r>
              <a:rPr lang="en-US" altLang="en-US" sz="2400" dirty="0" smtClean="0">
                <a:sym typeface="Wingdings" pitchFamily="2" charset="2"/>
              </a:rPr>
              <a:t>c</a:t>
            </a:r>
            <a:r>
              <a:rPr lang="en-US" altLang="en-US" sz="2400" baseline="-25000" dirty="0" smtClean="0">
                <a:sym typeface="Wingdings" pitchFamily="2" charset="2"/>
              </a:rPr>
              <a:t>3</a:t>
            </a: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 any more</a:t>
            </a:r>
          </a:p>
          <a:p>
            <a:pPr lvl="3">
              <a:defRPr/>
            </a:pP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since “b (0)” and “c (-20), d (-15), f (-10), h (5)”</a:t>
            </a:r>
          </a:p>
          <a:p>
            <a:pPr lvl="2">
              <a:defRPr/>
            </a:pP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By removing T</a:t>
            </a:r>
            <a:r>
              <a:rPr lang="en-US" altLang="en-US" sz="2400" baseline="-25000" dirty="0" smtClean="0">
                <a:solidFill>
                  <a:prstClr val="black"/>
                </a:solidFill>
                <a:sym typeface="Wingdings" pitchFamily="2" charset="2"/>
              </a:rPr>
              <a:t>10</a:t>
            </a: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, we can also prune “h” in T</a:t>
            </a:r>
            <a:r>
              <a:rPr lang="en-US" altLang="en-US" sz="2400" baseline="-25000" dirty="0" smtClean="0">
                <a:solidFill>
                  <a:prstClr val="black"/>
                </a:solidFill>
                <a:sym typeface="Wingdings" pitchFamily="2" charset="2"/>
              </a:rPr>
              <a:t>20</a:t>
            </a:r>
            <a:r>
              <a:rPr lang="en-US" altLang="en-US" sz="2400" dirty="0" smtClean="0">
                <a:solidFill>
                  <a:prstClr val="black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10245" name="Text Box 24"/>
          <p:cNvSpPr txBox="1">
            <a:spLocks noChangeArrowheads="1"/>
          </p:cNvSpPr>
          <p:nvPr/>
        </p:nvSpPr>
        <p:spPr bwMode="auto">
          <a:xfrm>
            <a:off x="8100473" y="3302810"/>
            <a:ext cx="1828800" cy="40011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err="1" smtClean="0">
                <a:solidFill>
                  <a:prstClr val="black"/>
                </a:solidFill>
              </a:rPr>
              <a:t>min_sup</a:t>
            </a:r>
            <a:r>
              <a:rPr lang="en-US" altLang="en-US" sz="2000" dirty="0" smtClean="0">
                <a:solidFill>
                  <a:prstClr val="black"/>
                </a:solidFill>
              </a:rPr>
              <a:t> = 2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901555" y="1409300"/>
          <a:ext cx="2126589" cy="1905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4120"/>
                <a:gridCol w="1492469"/>
              </a:tblGrid>
              <a:tr h="3425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31686"/>
              </p:ext>
            </p:extLst>
          </p:nvPr>
        </p:nvGraphicFramePr>
        <p:xfrm>
          <a:off x="9976825" y="1418444"/>
          <a:ext cx="1727200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914400"/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a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b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d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-15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-30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-10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h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</a:tbl>
          </a:graphicData>
        </a:graphic>
      </p:graphicFrame>
      <p:sp>
        <p:nvSpPr>
          <p:cNvPr id="10298" name="TextBox 3"/>
          <p:cNvSpPr txBox="1">
            <a:spLocks noChangeArrowheads="1"/>
          </p:cNvSpPr>
          <p:nvPr/>
        </p:nvSpPr>
        <p:spPr bwMode="auto">
          <a:xfrm>
            <a:off x="8100473" y="3702920"/>
            <a:ext cx="18288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solidFill>
                  <a:prstClr val="black"/>
                </a:solidFill>
              </a:rPr>
              <a:t>price(item)&gt;0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320800" y="4325179"/>
          <a:ext cx="2153343" cy="14635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9746"/>
                <a:gridCol w="1573597"/>
              </a:tblGrid>
              <a:tr h="314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d, f, h</a:t>
                      </a:r>
                    </a:p>
                  </a:txBody>
                  <a:tcPr marL="121920" marR="121920" marT="45740" marB="45740"/>
                </a:tc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g, h</a:t>
                      </a:r>
                    </a:p>
                  </a:txBody>
                  <a:tcPr marL="121920" marR="121920" marT="45740" marB="45740"/>
                </a:tc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</a:t>
                      </a:r>
                    </a:p>
                  </a:txBody>
                  <a:tcPr marL="121920" marR="121920" marT="45740" marB="45740"/>
                </a:tc>
              </a:tr>
            </a:tbl>
          </a:graphicData>
        </a:graphic>
      </p:graphicFrame>
      <p:sp>
        <p:nvSpPr>
          <p:cNvPr id="10316" name="Text Box 123"/>
          <p:cNvSpPr txBox="1">
            <a:spLocks noChangeArrowheads="1"/>
          </p:cNvSpPr>
          <p:nvPr/>
        </p:nvSpPr>
        <p:spPr bwMode="auto">
          <a:xfrm>
            <a:off x="6222000" y="1098943"/>
            <a:ext cx="126329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 smtClean="0">
                <a:solidFill>
                  <a:prstClr val="black"/>
                </a:solidFill>
              </a:rPr>
              <a:t>b’s-</a:t>
            </a:r>
            <a:r>
              <a:rPr lang="en-US" altLang="en-US" sz="1800" dirty="0" err="1" smtClean="0">
                <a:solidFill>
                  <a:prstClr val="black"/>
                </a:solidFill>
              </a:rPr>
              <a:t>proj</a:t>
            </a:r>
            <a:r>
              <a:rPr lang="en-US" altLang="en-US" sz="1800" dirty="0" smtClean="0">
                <a:solidFill>
                  <a:prstClr val="black"/>
                </a:solidFill>
              </a:rPr>
              <a:t>. DB</a:t>
            </a:r>
          </a:p>
        </p:txBody>
      </p:sp>
      <p:sp>
        <p:nvSpPr>
          <p:cNvPr id="10317" name="Line 299"/>
          <p:cNvSpPr>
            <a:spLocks noChangeShapeType="1"/>
          </p:cNvSpPr>
          <p:nvPr/>
        </p:nvSpPr>
        <p:spPr bwMode="auto">
          <a:xfrm>
            <a:off x="1410156" y="4872248"/>
            <a:ext cx="1955214" cy="6708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ea typeface="ＭＳ Ｐゴシック" charset="0"/>
            </a:endParaRPr>
          </a:p>
        </p:txBody>
      </p:sp>
      <p:sp>
        <p:nvSpPr>
          <p:cNvPr id="10318" name="AutoShape 302"/>
          <p:cNvSpPr>
            <a:spLocks noChangeArrowheads="1"/>
          </p:cNvSpPr>
          <p:nvPr/>
        </p:nvSpPr>
        <p:spPr bwMode="auto">
          <a:xfrm>
            <a:off x="3838608" y="4385272"/>
            <a:ext cx="1359764" cy="973952"/>
          </a:xfrm>
          <a:prstGeom prst="wedgeRoundRectCallout">
            <a:avLst>
              <a:gd name="adj1" fmla="val -75662"/>
              <a:gd name="adj2" fmla="val 191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  <a:ea typeface="ＭＳ Ｐゴシック" charset="0"/>
              </a:rPr>
              <a:t>Recursive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  <a:ea typeface="ＭＳ Ｐゴシック" charset="0"/>
              </a:rPr>
              <a:t>Data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prstClr val="black"/>
                </a:solidFill>
                <a:ea typeface="ＭＳ Ｐゴシック" charset="0"/>
              </a:rPr>
              <a:t>Pruning</a:t>
            </a:r>
          </a:p>
        </p:txBody>
      </p:sp>
      <p:sp>
        <p:nvSpPr>
          <p:cNvPr id="10319" name="Line 310"/>
          <p:cNvSpPr>
            <a:spLocks noChangeShapeType="1"/>
          </p:cNvSpPr>
          <p:nvPr/>
        </p:nvSpPr>
        <p:spPr bwMode="auto">
          <a:xfrm>
            <a:off x="2780218" y="5138358"/>
            <a:ext cx="304800" cy="228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ea typeface="ＭＳ Ｐゴシック" charset="0"/>
            </a:endParaRPr>
          </a:p>
        </p:txBody>
      </p:sp>
      <p:sp>
        <p:nvSpPr>
          <p:cNvPr id="10320" name="Line 310"/>
          <p:cNvSpPr>
            <a:spLocks noChangeShapeType="1"/>
          </p:cNvSpPr>
          <p:nvPr/>
        </p:nvSpPr>
        <p:spPr bwMode="auto">
          <a:xfrm>
            <a:off x="1882589" y="4776203"/>
            <a:ext cx="304800" cy="228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ea typeface="ＭＳ Ｐゴシック" charset="0"/>
            </a:endParaRPr>
          </a:p>
        </p:txBody>
      </p:sp>
      <p:sp>
        <p:nvSpPr>
          <p:cNvPr id="10321" name="Curved Left Arrow 16"/>
          <p:cNvSpPr>
            <a:spLocks noChangeArrowheads="1"/>
          </p:cNvSpPr>
          <p:nvPr/>
        </p:nvSpPr>
        <p:spPr bwMode="auto">
          <a:xfrm rot="16200000" flipH="1">
            <a:off x="4219963" y="4291716"/>
            <a:ext cx="411376" cy="2774585"/>
          </a:xfrm>
          <a:prstGeom prst="curvedLeftArrow">
            <a:avLst>
              <a:gd name="adj1" fmla="val 24965"/>
              <a:gd name="adj2" fmla="val 49949"/>
              <a:gd name="adj3" fmla="val 25000"/>
            </a:avLst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10322" name="Text Box 123"/>
          <p:cNvSpPr txBox="1">
            <a:spLocks noChangeArrowheads="1"/>
          </p:cNvSpPr>
          <p:nvPr/>
        </p:nvSpPr>
        <p:spPr bwMode="auto">
          <a:xfrm>
            <a:off x="5884949" y="4576148"/>
            <a:ext cx="1286121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solidFill>
                  <a:prstClr val="black"/>
                </a:solidFill>
              </a:rPr>
              <a:t>b’s FP-tree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50746" y="4999282"/>
            <a:ext cx="2363694" cy="400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000" dirty="0">
                <a:solidFill>
                  <a:prstClr val="black"/>
                </a:solidFill>
                <a:ea typeface="MS PGothic" pitchFamily="34" charset="-128"/>
              </a:rPr>
              <a:t>single branch: </a:t>
            </a:r>
            <a:r>
              <a:rPr lang="en-US" altLang="en-US" sz="2000" dirty="0" err="1">
                <a:solidFill>
                  <a:prstClr val="black"/>
                </a:solidFill>
                <a:ea typeface="MS PGothic" pitchFamily="34" charset="-128"/>
              </a:rPr>
              <a:t>cdfg</a:t>
            </a:r>
            <a:r>
              <a:rPr lang="en-US" altLang="en-US" sz="2000" dirty="0">
                <a:solidFill>
                  <a:prstClr val="black"/>
                </a:solidFill>
                <a:ea typeface="MS PGothic" pitchFamily="34" charset="-128"/>
              </a:rPr>
              <a:t>: 2 </a:t>
            </a:r>
          </a:p>
        </p:txBody>
      </p:sp>
      <p:sp>
        <p:nvSpPr>
          <p:cNvPr id="20" name="Text Box 56"/>
          <p:cNvSpPr txBox="1">
            <a:spLocks noChangeArrowheads="1"/>
          </p:cNvSpPr>
          <p:nvPr/>
        </p:nvSpPr>
        <p:spPr bwMode="auto">
          <a:xfrm>
            <a:off x="8100474" y="4121869"/>
            <a:ext cx="1828800" cy="1015663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Aft>
                <a:spcPct val="0"/>
              </a:spcAft>
              <a:defRPr/>
            </a:pPr>
            <a:r>
              <a:rPr lang="en-US" altLang="en-US" sz="2000" dirty="0" smtClean="0">
                <a:solidFill>
                  <a:srgbClr val="0000FF"/>
                </a:solidFill>
                <a:latin typeface="Calibri" pitchFamily="34" charset="0"/>
              </a:rPr>
              <a:t>Constraint:  </a:t>
            </a:r>
          </a:p>
          <a:p>
            <a:pPr defTabSz="914400" eaLnBrk="1" fontAlgn="base" hangingPunct="1">
              <a:spcAft>
                <a:spcPct val="0"/>
              </a:spcAft>
              <a:defRPr/>
            </a:pPr>
            <a:r>
              <a:rPr lang="en-US" altLang="en-US" sz="2000" dirty="0" smtClean="0">
                <a:solidFill>
                  <a:srgbClr val="0000FF"/>
                </a:solidFill>
                <a:latin typeface="Calibri" pitchFamily="34" charset="0"/>
              </a:rPr>
              <a:t>range{</a:t>
            </a:r>
            <a:r>
              <a:rPr lang="en-US" altLang="en-US" sz="2000" dirty="0" err="1" smtClean="0">
                <a:solidFill>
                  <a:srgbClr val="0000FF"/>
                </a:solidFill>
                <a:latin typeface="Calibri" pitchFamily="34" charset="0"/>
              </a:rPr>
              <a:t>S.profit</a:t>
            </a:r>
            <a:r>
              <a:rPr lang="en-US" altLang="en-US" sz="2000" dirty="0" smtClean="0">
                <a:solidFill>
                  <a:srgbClr val="0000FF"/>
                </a:solidFill>
                <a:latin typeface="Calibri" pitchFamily="34" charset="0"/>
              </a:rPr>
              <a:t>} ≥ 25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5800339" y="1489678"/>
          <a:ext cx="2011000" cy="14899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7552"/>
                <a:gridCol w="1423448"/>
              </a:tblGrid>
              <a:tr h="3921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d, f, h</a:t>
                      </a:r>
                    </a:p>
                  </a:txBody>
                  <a:tcPr marL="121920" marR="121920" marT="45740" marB="45740"/>
                </a:tc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g, h</a:t>
                      </a:r>
                    </a:p>
                  </a:txBody>
                  <a:tcPr marL="121920" marR="121920" marT="45740" marB="45740"/>
                </a:tc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</a:t>
                      </a:r>
                    </a:p>
                  </a:txBody>
                  <a:tcPr marL="121920" marR="121920" marT="45740" marB="45740"/>
                </a:tc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413776" y="1713038"/>
            <a:ext cx="362787" cy="32577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23858" y="5162756"/>
            <a:ext cx="3471465" cy="707886"/>
          </a:xfrm>
          <a:prstGeom prst="rect">
            <a:avLst/>
          </a:prstGeom>
          <a:solidFill>
            <a:srgbClr val="F0CDBC"/>
          </a:solidFill>
        </p:spPr>
        <p:txBody>
          <a:bodyPr wrap="square"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2000" dirty="0" smtClean="0">
                <a:solidFill>
                  <a:prstClr val="black"/>
                </a:solidFill>
                <a:ea typeface="MS PGothic" pitchFamily="34" charset="-128"/>
              </a:rPr>
              <a:t>Only a single branch “</a:t>
            </a:r>
            <a:r>
              <a:rPr lang="en-US" altLang="en-US" sz="2000" dirty="0" err="1" smtClean="0">
                <a:solidFill>
                  <a:prstClr val="black"/>
                </a:solidFill>
                <a:ea typeface="MS PGothic" pitchFamily="34" charset="-128"/>
              </a:rPr>
              <a:t>cdfg</a:t>
            </a:r>
            <a:r>
              <a:rPr lang="en-US" altLang="en-US" sz="2000" dirty="0">
                <a:solidFill>
                  <a:prstClr val="black"/>
                </a:solidFill>
                <a:ea typeface="MS PGothic" pitchFamily="34" charset="-128"/>
              </a:rPr>
              <a:t>: </a:t>
            </a:r>
            <a:r>
              <a:rPr lang="en-US" altLang="en-US" sz="2000" dirty="0" smtClean="0">
                <a:solidFill>
                  <a:prstClr val="black"/>
                </a:solidFill>
                <a:ea typeface="MS PGothic" pitchFamily="34" charset="-128"/>
              </a:rPr>
              <a:t>2” to be mined in b’s projected DB</a:t>
            </a:r>
            <a:endParaRPr lang="en-US" altLang="en-US" sz="2000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516574" y="5969757"/>
            <a:ext cx="11315208" cy="641303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2400" dirty="0" smtClean="0">
                <a:solidFill>
                  <a:srgbClr val="000000"/>
                </a:solidFill>
                <a:sym typeface="Wingdings" pitchFamily="2" charset="2"/>
              </a:rPr>
              <a:t>Note: c</a:t>
            </a:r>
            <a:r>
              <a:rPr lang="en-US" altLang="en-US" sz="2400" baseline="-25000" dirty="0" smtClean="0">
                <a:solidFill>
                  <a:srgbClr val="000000"/>
                </a:solidFill>
                <a:sym typeface="Wingdings" pitchFamily="2" charset="2"/>
              </a:rPr>
              <a:t>3</a:t>
            </a:r>
            <a:r>
              <a:rPr lang="en-US" altLang="en-US" sz="2400" dirty="0" smtClean="0">
                <a:solidFill>
                  <a:srgbClr val="000000"/>
                </a:solidFill>
                <a:sym typeface="Wingdings" pitchFamily="2" charset="2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prunes T</a:t>
            </a:r>
            <a:r>
              <a:rPr lang="en-US" altLang="zh-CN" sz="2400" baseline="-25000" dirty="0" smtClean="0">
                <a:solidFill>
                  <a:srgbClr val="000000"/>
                </a:solidFill>
              </a:rPr>
              <a:t>10</a:t>
            </a:r>
            <a:r>
              <a:rPr lang="en-US" altLang="zh-CN" sz="2400" dirty="0" smtClean="0">
                <a:solidFill>
                  <a:srgbClr val="000000"/>
                </a:solidFill>
              </a:rPr>
              <a:t> effectively only after “a” is pruned (</a:t>
            </a:r>
            <a:r>
              <a:rPr lang="en-US" altLang="zh-CN" sz="2400" dirty="0">
                <a:solidFill>
                  <a:srgbClr val="000000"/>
                </a:solidFill>
              </a:rPr>
              <a:t>by </a:t>
            </a:r>
            <a:r>
              <a:rPr lang="en-US" altLang="zh-CN" sz="2400" dirty="0" smtClean="0">
                <a:solidFill>
                  <a:srgbClr val="000000"/>
                </a:solidFill>
              </a:rPr>
              <a:t>min-sup</a:t>
            </a:r>
            <a:r>
              <a:rPr lang="en-US" altLang="zh-CN" sz="2400" dirty="0" smtClean="0">
                <a:solidFill>
                  <a:prstClr val="black"/>
                </a:solidFill>
                <a:sym typeface="Wingdings" pitchFamily="2" charset="2"/>
              </a:rPr>
              <a:t>) </a:t>
            </a:r>
            <a:r>
              <a:rPr lang="en-US" altLang="zh-CN" sz="2400" dirty="0" smtClean="0">
                <a:solidFill>
                  <a:srgbClr val="000000"/>
                </a:solidFill>
              </a:rPr>
              <a:t>in b’s projected DB</a:t>
            </a:r>
            <a:endParaRPr lang="en-US" altLang="en-US" sz="2400" dirty="0">
              <a:solidFill>
                <a:prstClr val="black"/>
              </a:solidFill>
              <a:sym typeface="Wingdings" pitchFamily="2" charset="2"/>
            </a:endParaRPr>
          </a:p>
        </p:txBody>
      </p:sp>
      <p:sp>
        <p:nvSpPr>
          <p:cNvPr id="5" name="Oval 4"/>
          <p:cNvSpPr/>
          <p:nvPr/>
        </p:nvSpPr>
        <p:spPr>
          <a:xfrm>
            <a:off x="6432593" y="1944414"/>
            <a:ext cx="262497" cy="279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942672" y="4739099"/>
            <a:ext cx="262497" cy="279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Text Box 123"/>
          <p:cNvSpPr txBox="1">
            <a:spLocks noChangeArrowheads="1"/>
          </p:cNvSpPr>
          <p:nvPr/>
        </p:nvSpPr>
        <p:spPr bwMode="auto">
          <a:xfrm>
            <a:off x="146861" y="4309932"/>
            <a:ext cx="126329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 smtClean="0">
                <a:solidFill>
                  <a:prstClr val="black"/>
                </a:solidFill>
              </a:rPr>
              <a:t>b’s-</a:t>
            </a:r>
            <a:r>
              <a:rPr lang="en-US" altLang="en-US" sz="1800" dirty="0" err="1" smtClean="0">
                <a:solidFill>
                  <a:prstClr val="black"/>
                </a:solidFill>
              </a:rPr>
              <a:t>proj</a:t>
            </a:r>
            <a:r>
              <a:rPr lang="en-US" altLang="en-US" sz="1800" dirty="0" smtClean="0">
                <a:solidFill>
                  <a:prstClr val="black"/>
                </a:solidFill>
              </a:rPr>
              <a:t>. DB</a:t>
            </a:r>
          </a:p>
        </p:txBody>
      </p:sp>
      <p:sp>
        <p:nvSpPr>
          <p:cNvPr id="27" name="Oval 26"/>
          <p:cNvSpPr/>
          <p:nvPr/>
        </p:nvSpPr>
        <p:spPr>
          <a:xfrm>
            <a:off x="2780218" y="5107081"/>
            <a:ext cx="262497" cy="279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2509"/>
            <a:ext cx="12192000" cy="65809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ea typeface="ＭＳ Ｐゴシック" charset="0"/>
              </a:rPr>
              <a:t>Succinctness: Pruning Both Data and Pattern Spaces</a:t>
            </a:r>
            <a:endParaRPr lang="en-US" dirty="0">
              <a:ea typeface="ＭＳ Ｐゴシック" charset="0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10147"/>
            <a:ext cx="10845046" cy="5453204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Succinctness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: if the constraint 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c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can be enforced by directly manipulating the data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Ex. 1: To find those patterns without item </a:t>
            </a:r>
            <a:r>
              <a:rPr lang="en-US" sz="2400" i="1" dirty="0" err="1" smtClean="0">
                <a:latin typeface="Calibri" charset="0"/>
                <a:ea typeface="ＭＳ Ｐゴシック" charset="0"/>
              </a:rPr>
              <a:t>i</a:t>
            </a:r>
            <a:endParaRPr lang="en-US" sz="2400" i="1" dirty="0" smtClean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Remove </a:t>
            </a:r>
            <a:r>
              <a:rPr lang="en-US" sz="2400" i="1" dirty="0" err="1" smtClean="0">
                <a:latin typeface="Calibri" charset="0"/>
                <a:ea typeface="ＭＳ Ｐゴシック" charset="0"/>
              </a:rPr>
              <a:t>i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from DB and then mine (pattern space pruning)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Ex. 2: To find those patterns containing item </a:t>
            </a:r>
            <a:r>
              <a:rPr lang="en-US" sz="2400" i="1" dirty="0" err="1" smtClean="0">
                <a:latin typeface="Calibri" charset="0"/>
                <a:ea typeface="ＭＳ Ｐゴシック" charset="0"/>
              </a:rPr>
              <a:t>i</a:t>
            </a:r>
            <a:endParaRPr lang="en-US" sz="2400" i="1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Mine only </a:t>
            </a:r>
            <a:r>
              <a:rPr lang="en-US" sz="2400" i="1" dirty="0" err="1" smtClean="0">
                <a:latin typeface="Calibri" charset="0"/>
                <a:ea typeface="ＭＳ Ｐゴシック" charset="0"/>
                <a:sym typeface="Symbol" charset="0"/>
              </a:rPr>
              <a:t>i</a:t>
            </a:r>
            <a:r>
              <a:rPr lang="en-US" sz="2400" i="1" dirty="0" smtClean="0">
                <a:latin typeface="Calibri" charset="0"/>
                <a:ea typeface="ＭＳ Ｐゴシック" charset="0"/>
                <a:sym typeface="Symbol" charset="0"/>
              </a:rPr>
              <a:t>-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projected DB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(data </a:t>
            </a:r>
            <a:r>
              <a:rPr lang="en-US" sz="2400" dirty="0">
                <a:latin typeface="Calibri" charset="0"/>
                <a:ea typeface="ＭＳ Ｐゴシック" charset="0"/>
              </a:rPr>
              <a:t>space pruning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)</a:t>
            </a:r>
            <a:endParaRPr lang="en-US" sz="2400" dirty="0" smtClean="0"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Ex. 3: c</a:t>
            </a:r>
            <a:r>
              <a:rPr lang="en-US" sz="2400" baseline="-25000" dirty="0" smtClean="0">
                <a:latin typeface="Calibri" charset="0"/>
                <a:ea typeface="ＭＳ Ｐゴシック" charset="0"/>
                <a:sym typeface="Symbol" charset="0"/>
              </a:rPr>
              <a:t>3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 smtClean="0">
                <a:latin typeface="Calibri" charset="0"/>
                <a:ea typeface="ＭＳ Ｐゴシック" charset="0"/>
                <a:sym typeface="Symbol" charset="0"/>
              </a:rPr>
              <a:t>min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(</a:t>
            </a:r>
            <a:r>
              <a:rPr lang="en-US" sz="2400" i="1" dirty="0" err="1" smtClean="0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)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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 is succinct</a:t>
            </a:r>
          </a:p>
          <a:p>
            <a:pPr lvl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Start with only items whose price  v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(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pattern space pruning)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and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remove transactions with </a:t>
            </a:r>
            <a:r>
              <a:rPr lang="en-US" sz="2400" dirty="0">
                <a:latin typeface="Calibri" charset="0"/>
                <a:ea typeface="ＭＳ Ｐゴシック" charset="0"/>
              </a:rPr>
              <a:t>high-price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items </a:t>
            </a:r>
            <a:r>
              <a:rPr lang="en-US" sz="2400" smtClean="0">
                <a:latin typeface="Calibri" charset="0"/>
                <a:ea typeface="ＭＳ Ｐゴシック" charset="0"/>
              </a:rPr>
              <a:t>only </a:t>
            </a:r>
            <a:r>
              <a:rPr lang="en-US" sz="2400" smtClean="0">
                <a:latin typeface="Calibri" charset="0"/>
                <a:ea typeface="ＭＳ Ｐゴシック" charset="0"/>
              </a:rPr>
              <a:t>(data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space </a:t>
            </a:r>
            <a:r>
              <a:rPr lang="en-US" sz="2400" dirty="0">
                <a:latin typeface="Calibri" charset="0"/>
                <a:ea typeface="ＭＳ Ｐゴシック" charset="0"/>
              </a:rPr>
              <a:t>pruning)</a:t>
            </a:r>
            <a:endParaRPr lang="en-US" sz="2400" dirty="0" smtClean="0">
              <a:latin typeface="Calibri" charset="0"/>
              <a:ea typeface="ＭＳ Ｐゴシック" charset="0"/>
              <a:sym typeface="Symbol" charset="0"/>
            </a:endParaRPr>
          </a:p>
          <a:p>
            <a:pPr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Ex. 4: c</a:t>
            </a:r>
            <a:r>
              <a:rPr lang="en-US" sz="2400" baseline="-25000" dirty="0" smtClean="0">
                <a:latin typeface="Calibri" charset="0"/>
                <a:ea typeface="ＭＳ Ｐゴシック" charset="0"/>
                <a:sym typeface="Symbol" charset="0"/>
              </a:rPr>
              <a:t>4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 smtClean="0">
                <a:latin typeface="Calibri" charset="0"/>
                <a:ea typeface="ＭＳ Ｐゴシック" charset="0"/>
                <a:sym typeface="Symbol" charset="0"/>
              </a:rPr>
              <a:t>sum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(</a:t>
            </a:r>
            <a:r>
              <a:rPr lang="en-US" sz="2400" i="1" dirty="0" err="1" smtClean="0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) 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 is not 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succinct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It cannot be determined beforehand since sum of the price of </a:t>
            </a:r>
            <a:r>
              <a:rPr lang="en-US" sz="2400" dirty="0" err="1" smtClean="0">
                <a:latin typeface="Calibri" charset="0"/>
                <a:ea typeface="ＭＳ Ｐゴシック" charset="0"/>
                <a:sym typeface="Symbol" charset="0"/>
              </a:rPr>
              <a:t>itemset</a:t>
            </a:r>
            <a:r>
              <a:rPr lang="en-US" sz="2400" dirty="0" smtClean="0">
                <a:latin typeface="Calibri" charset="0"/>
                <a:ea typeface="ＭＳ Ｐゴシック" charset="0"/>
                <a:sym typeface="Symbol" charset="0"/>
              </a:rPr>
              <a:t> S keeps increasing</a:t>
            </a:r>
            <a:endParaRPr lang="en-US" sz="2400" dirty="0">
              <a:latin typeface="Calibri" charset="0"/>
              <a:ea typeface="ＭＳ Ｐゴシック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4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-406400" y="381000"/>
            <a:ext cx="13004800" cy="5334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>
                <a:ea typeface="ＭＳ Ｐゴシック" charset="0"/>
              </a:rPr>
              <a:t>Convertible Constraints: Ordering Data in Transactions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0"/>
            <a:ext cx="7991366" cy="551004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Convert tough constraints into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(anti-)monotone by </a:t>
            </a:r>
            <a:r>
              <a:rPr lang="en-US" sz="2400" dirty="0">
                <a:latin typeface="Calibri" charset="0"/>
                <a:ea typeface="ＭＳ Ｐゴシック" charset="0"/>
              </a:rPr>
              <a:t>proper ordering of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items in transactions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Examine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c</a:t>
            </a:r>
            <a:r>
              <a:rPr lang="en-US" sz="2400" baseline="-25000" dirty="0" smtClean="0">
                <a:latin typeface="Calibri" charset="0"/>
                <a:ea typeface="ＭＳ Ｐゴシック" charset="0"/>
              </a:rPr>
              <a:t>1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: </a:t>
            </a:r>
            <a:r>
              <a:rPr lang="en-US" sz="2400" dirty="0" err="1">
                <a:latin typeface="Calibri" charset="0"/>
                <a:ea typeface="ＭＳ Ｐゴシック" charset="0"/>
              </a:rPr>
              <a:t>avg</a:t>
            </a:r>
            <a:r>
              <a:rPr lang="en-US" sz="2400" dirty="0">
                <a:latin typeface="Calibri" charset="0"/>
                <a:ea typeface="ＭＳ Ｐゴシック" charset="0"/>
              </a:rPr>
              <a:t>(</a:t>
            </a:r>
            <a:r>
              <a:rPr lang="en-US" sz="2400" i="1" dirty="0" err="1">
                <a:latin typeface="Calibri" charset="0"/>
                <a:ea typeface="ＭＳ Ｐゴシック" charset="0"/>
              </a:rPr>
              <a:t>S</a:t>
            </a:r>
            <a:r>
              <a:rPr lang="en-US" sz="2400" dirty="0" err="1">
                <a:latin typeface="Calibri" charset="0"/>
                <a:ea typeface="ＭＳ Ｐゴシック" charset="0"/>
              </a:rPr>
              <a:t>.profit</a:t>
            </a:r>
            <a:r>
              <a:rPr lang="en-US" sz="2400" dirty="0">
                <a:latin typeface="Calibri" charset="0"/>
                <a:ea typeface="ＭＳ Ｐゴシック" charset="0"/>
              </a:rPr>
              <a:t>) </a:t>
            </a:r>
            <a:r>
              <a:rPr lang="en-US" sz="2400" b="1" dirty="0" smtClean="0">
                <a:latin typeface="Calibri" charset="0"/>
                <a:ea typeface="ＭＳ Ｐゴシック" charset="0"/>
                <a:sym typeface="Symbol" charset="0"/>
              </a:rPr>
              <a:t>&gt;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20 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Order </a:t>
            </a:r>
            <a:r>
              <a:rPr lang="en-US" sz="2400" dirty="0">
                <a:latin typeface="Calibri" charset="0"/>
                <a:ea typeface="ＭＳ Ｐゴシック" charset="0"/>
              </a:rPr>
              <a:t>items in value-descending order</a:t>
            </a:r>
          </a:p>
          <a:p>
            <a:pPr lvl="2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&lt;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a, </a:t>
            </a:r>
            <a:r>
              <a:rPr lang="en-US" sz="2400" i="1" dirty="0">
                <a:latin typeface="Calibri" charset="0"/>
                <a:ea typeface="ＭＳ Ｐゴシック" charset="0"/>
              </a:rPr>
              <a:t>g, 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f, h, </a:t>
            </a:r>
            <a:r>
              <a:rPr lang="en-US" sz="2400" i="1" dirty="0">
                <a:latin typeface="Calibri" charset="0"/>
                <a:ea typeface="ＭＳ Ｐゴシック" charset="0"/>
              </a:rPr>
              <a:t>b, d, 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c</a:t>
            </a:r>
            <a:r>
              <a:rPr lang="en-US" sz="2400" i="1" dirty="0">
                <a:latin typeface="Calibri" charset="0"/>
                <a:ea typeface="ＭＳ Ｐゴシック" charset="0"/>
              </a:rPr>
              <a:t>, e</a:t>
            </a:r>
            <a:r>
              <a:rPr lang="en-US" sz="2400" dirty="0">
                <a:latin typeface="Calibri" charset="0"/>
                <a:ea typeface="ＭＳ Ｐゴシック" charset="0"/>
              </a:rPr>
              <a:t>&gt;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An </a:t>
            </a:r>
            <a:r>
              <a:rPr lang="en-US" sz="2400" dirty="0" err="1">
                <a:latin typeface="Calibri" charset="0"/>
                <a:ea typeface="ＭＳ Ｐゴシック" charset="0"/>
              </a:rPr>
              <a:t>itemset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ab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violates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c</a:t>
            </a:r>
            <a:r>
              <a:rPr lang="en-US" sz="2400" baseline="-25000" dirty="0" smtClean="0">
                <a:latin typeface="Calibri" charset="0"/>
                <a:ea typeface="ＭＳ Ｐゴシック" charset="0"/>
              </a:rPr>
              <a:t>1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(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avg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(ab) = 20)</a:t>
            </a:r>
            <a:endParaRPr lang="en-US" sz="2400" dirty="0">
              <a:latin typeface="Calibri" charset="0"/>
              <a:ea typeface="ＭＳ Ｐゴシック" charset="0"/>
              <a:sym typeface="Wingdings" charset="0"/>
            </a:endParaRPr>
          </a:p>
          <a:p>
            <a:pPr lvl="2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So does 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ab*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(i.e., 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ab-projected DB)</a:t>
            </a:r>
            <a:endParaRPr lang="en-US" sz="2400" i="1" dirty="0">
              <a:latin typeface="Calibri" charset="0"/>
              <a:ea typeface="ＭＳ Ｐゴシック" charset="0"/>
            </a:endParaRPr>
          </a:p>
          <a:p>
            <a:pPr lvl="2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C</a:t>
            </a:r>
            <a:r>
              <a:rPr lang="en-US" sz="2400" baseline="-25000" dirty="0" smtClean="0">
                <a:latin typeface="Calibri" charset="0"/>
                <a:ea typeface="ＭＳ Ｐゴシック" charset="0"/>
              </a:rPr>
              <a:t>1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: 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anti-monotone if patterns grow in the right order!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Can item-reordering work for 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Apriori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? 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Does not work for level-wise candidate generation! 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i="1" dirty="0" err="1" smtClean="0">
                <a:latin typeface="Calibri" charset="0"/>
                <a:ea typeface="ＭＳ Ｐゴシック" charset="0"/>
              </a:rPr>
              <a:t>avg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(</a:t>
            </a:r>
            <a:r>
              <a:rPr lang="en-US" sz="2400" i="1" dirty="0" err="1" smtClean="0">
                <a:latin typeface="Calibri" charset="0"/>
                <a:ea typeface="ＭＳ Ｐゴシック" charset="0"/>
              </a:rPr>
              <a:t>agf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) = 23.3 &gt; 20, but 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avg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(</a:t>
            </a:r>
            <a:r>
              <a:rPr lang="en-US" sz="2400" i="1" dirty="0" err="1" smtClean="0">
                <a:latin typeface="Calibri" charset="0"/>
                <a:ea typeface="ＭＳ Ｐゴシック" charset="0"/>
              </a:rPr>
              <a:t>gf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) = 15 &lt; 20 </a:t>
            </a:r>
            <a:endParaRPr lang="en-US" sz="2400" dirty="0">
              <a:latin typeface="Calibri" charset="0"/>
              <a:ea typeface="ＭＳ Ｐゴシック" charset="0"/>
            </a:endParaRPr>
          </a:p>
        </p:txBody>
      </p:sp>
      <p:sp>
        <p:nvSpPr>
          <p:cNvPr id="12293" name="Text Box 24"/>
          <p:cNvSpPr txBox="1">
            <a:spLocks noChangeArrowheads="1"/>
          </p:cNvSpPr>
          <p:nvPr/>
        </p:nvSpPr>
        <p:spPr bwMode="auto">
          <a:xfrm>
            <a:off x="8239233" y="1635065"/>
            <a:ext cx="1612900" cy="40011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err="1" smtClean="0">
                <a:solidFill>
                  <a:prstClr val="black"/>
                </a:solidFill>
              </a:rPr>
              <a:t>min_sup</a:t>
            </a:r>
            <a:r>
              <a:rPr lang="en-US" altLang="en-US" sz="2000" dirty="0" smtClean="0">
                <a:solidFill>
                  <a:prstClr val="black"/>
                </a:solidFill>
              </a:rPr>
              <a:t> = 2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425448" y="2435225"/>
          <a:ext cx="2395149" cy="1905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4848"/>
                <a:gridCol w="1750301"/>
              </a:tblGrid>
              <a:tr h="3505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g, h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379689"/>
              </p:ext>
            </p:extLst>
          </p:nvPr>
        </p:nvGraphicFramePr>
        <p:xfrm>
          <a:off x="9845128" y="1174750"/>
          <a:ext cx="1727200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914400"/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a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b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d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-15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-30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h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5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0" marB="45690"/>
                </a:tc>
              </a:tr>
            </a:tbl>
          </a:graphicData>
        </a:graphic>
      </p:graphicFrame>
      <p:sp>
        <p:nvSpPr>
          <p:cNvPr id="12346" name="TextBox 10"/>
          <p:cNvSpPr txBox="1">
            <a:spLocks noChangeArrowheads="1"/>
          </p:cNvSpPr>
          <p:nvPr/>
        </p:nvSpPr>
        <p:spPr bwMode="auto">
          <a:xfrm>
            <a:off x="8194997" y="2041525"/>
            <a:ext cx="1625600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 smtClean="0">
                <a:solidFill>
                  <a:prstClr val="black"/>
                </a:solidFill>
              </a:rPr>
              <a:t>price(item)&gt;0</a:t>
            </a:r>
          </a:p>
        </p:txBody>
      </p:sp>
    </p:spTree>
    <p:extLst>
      <p:ext uri="{BB962C8B-B14F-4D97-AF65-F5344CB8AC3E}">
        <p14:creationId xmlns:p14="http://schemas.microsoft.com/office/powerpoint/2010/main" val="402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3" y="381000"/>
            <a:ext cx="10958426" cy="609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>
                <a:ea typeface="ＭＳ Ｐゴシック" charset="0"/>
              </a:rPr>
              <a:t>How to Handle </a:t>
            </a:r>
            <a:r>
              <a:rPr lang="en-US" sz="4000" dirty="0">
                <a:ea typeface="ＭＳ Ｐゴシック" charset="0"/>
              </a:rPr>
              <a:t>Multiple </a:t>
            </a:r>
            <a:r>
              <a:rPr lang="en-US" sz="4000" dirty="0" smtClean="0">
                <a:ea typeface="ＭＳ Ｐゴシック" charset="0"/>
              </a:rPr>
              <a:t>Constraints?</a:t>
            </a:r>
            <a:endParaRPr lang="en-US" sz="4000" dirty="0">
              <a:ea typeface="ＭＳ Ｐゴシック" charset="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507999" y="1209101"/>
            <a:ext cx="10117959" cy="5413375"/>
          </a:xfrm>
        </p:spPr>
        <p:txBody>
          <a:bodyPr/>
          <a:lstStyle/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It is beneficial to use multiple constraints in pattern mining </a:t>
            </a:r>
          </a:p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But different </a:t>
            </a:r>
            <a:r>
              <a:rPr lang="en-US" sz="2400" dirty="0">
                <a:latin typeface="Calibri" charset="0"/>
                <a:ea typeface="ＭＳ Ｐゴシック" charset="0"/>
              </a:rPr>
              <a:t>constraints may require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potentially conflicting </a:t>
            </a:r>
            <a:r>
              <a:rPr lang="en-US" sz="2400" dirty="0">
                <a:latin typeface="Calibri" charset="0"/>
                <a:ea typeface="ＭＳ Ｐゴシック" charset="0"/>
              </a:rPr>
              <a:t>item-ordering</a:t>
            </a: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If there exists an order </a:t>
            </a:r>
            <a:r>
              <a:rPr lang="en-US" sz="2400" i="1" dirty="0">
                <a:latin typeface="Calibri" charset="0"/>
                <a:ea typeface="ＭＳ Ｐゴシック" charset="0"/>
              </a:rPr>
              <a:t>R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making both 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c</a:t>
            </a:r>
            <a:r>
              <a:rPr lang="en-US" sz="2400" i="1" baseline="-25000" dirty="0" smtClean="0">
                <a:latin typeface="Calibri" charset="0"/>
                <a:ea typeface="ＭＳ Ｐゴシック" charset="0"/>
              </a:rPr>
              <a:t>1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and 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c</a:t>
            </a:r>
            <a:r>
              <a:rPr lang="en-US" sz="2400" i="1" baseline="-25000" dirty="0" smtClean="0">
                <a:latin typeface="Calibri" charset="0"/>
                <a:ea typeface="ＭＳ Ｐゴシック" charset="0"/>
              </a:rPr>
              <a:t>2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convertible, try to sort items in the order that benefits pruning most</a:t>
            </a:r>
            <a:endParaRPr lang="en-US" sz="2400" dirty="0">
              <a:latin typeface="Calibri" charset="0"/>
              <a:ea typeface="ＭＳ Ｐゴシック" charset="0"/>
            </a:endParaRP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If there exists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conflict ordering between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 and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</a:p>
          <a:p>
            <a:pPr lvl="2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Try to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sort data and enforce </a:t>
            </a:r>
            <a:r>
              <a:rPr lang="en-US" sz="2400" i="1" dirty="0">
                <a:latin typeface="Calibri" charset="0"/>
                <a:ea typeface="ＭＳ Ｐゴシック" charset="0"/>
              </a:rPr>
              <a:t>one </a:t>
            </a:r>
            <a:r>
              <a:rPr lang="en-US" sz="2400" i="1" dirty="0" smtClean="0">
                <a:latin typeface="Calibri" charset="0"/>
                <a:ea typeface="ＭＳ Ｐゴシック" charset="0"/>
              </a:rPr>
              <a:t>constraint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first </a:t>
            </a:r>
            <a:r>
              <a:rPr lang="en-US" sz="2400" dirty="0">
                <a:latin typeface="Calibri" charset="0"/>
                <a:ea typeface="ＭＳ Ｐゴシック" charset="0"/>
              </a:rPr>
              <a:t>(which one?) </a:t>
            </a:r>
          </a:p>
          <a:p>
            <a:pPr lvl="2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Then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enforce the </a:t>
            </a:r>
            <a:r>
              <a:rPr lang="en-US" sz="2400" dirty="0">
                <a:latin typeface="Calibri" charset="0"/>
                <a:ea typeface="ＭＳ Ｐゴシック" charset="0"/>
              </a:rPr>
              <a:t>other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when mining the projected databases</a:t>
            </a:r>
          </a:p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Ex. </a:t>
            </a:r>
            <a:r>
              <a:rPr lang="en-US" sz="2400" dirty="0">
                <a:latin typeface="Calibri" charset="0"/>
                <a:ea typeface="ＭＳ Ｐゴシック" charset="0"/>
              </a:rPr>
              <a:t>c</a:t>
            </a:r>
            <a:r>
              <a:rPr lang="en-US" sz="2400" baseline="-25000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: </a:t>
            </a:r>
            <a:r>
              <a:rPr lang="en-US" sz="2400" dirty="0" err="1">
                <a:latin typeface="Calibri" charset="0"/>
                <a:ea typeface="ＭＳ Ｐゴシック" charset="0"/>
              </a:rPr>
              <a:t>avg</a:t>
            </a:r>
            <a:r>
              <a:rPr lang="en-US" sz="2400" dirty="0">
                <a:latin typeface="Calibri" charset="0"/>
                <a:ea typeface="ＭＳ Ｐゴシック" charset="0"/>
              </a:rPr>
              <a:t>(</a:t>
            </a:r>
            <a:r>
              <a:rPr lang="en-US" sz="2400" i="1" dirty="0" err="1">
                <a:latin typeface="Calibri" charset="0"/>
                <a:ea typeface="ＭＳ Ｐゴシック" charset="0"/>
              </a:rPr>
              <a:t>S</a:t>
            </a:r>
            <a:r>
              <a:rPr lang="en-US" sz="2400" dirty="0" err="1">
                <a:latin typeface="Calibri" charset="0"/>
                <a:ea typeface="ＭＳ Ｐゴシック" charset="0"/>
              </a:rPr>
              <a:t>.profit</a:t>
            </a:r>
            <a:r>
              <a:rPr lang="en-US" sz="2400" dirty="0">
                <a:latin typeface="Calibri" charset="0"/>
                <a:ea typeface="ＭＳ Ｐゴシック" charset="0"/>
              </a:rPr>
              <a:t>) </a:t>
            </a:r>
            <a:r>
              <a:rPr lang="en-US" sz="2400" b="1" dirty="0">
                <a:latin typeface="Calibri" charset="0"/>
                <a:ea typeface="ＭＳ Ｐゴシック" charset="0"/>
                <a:sym typeface="Symbol" charset="0"/>
              </a:rPr>
              <a:t>&gt;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20, and c</a:t>
            </a:r>
            <a:r>
              <a:rPr lang="en-US" sz="2400" baseline="-25000" dirty="0" smtClean="0">
                <a:latin typeface="Calibri" charset="0"/>
                <a:ea typeface="ＭＳ Ｐゴシック" charset="0"/>
              </a:rPr>
              <a:t>2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: 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avg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(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S.price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) &lt; 50</a:t>
            </a:r>
          </a:p>
          <a:p>
            <a:pPr lvl="1"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Sorted in profit descending order and use c</a:t>
            </a:r>
            <a:r>
              <a:rPr lang="en-US" sz="2400" baseline="-25000" dirty="0" smtClean="0">
                <a:latin typeface="Calibri" charset="0"/>
                <a:ea typeface="ＭＳ Ｐゴシック" charset="0"/>
              </a:rPr>
              <a:t>1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first (assuming c</a:t>
            </a:r>
            <a:r>
              <a:rPr lang="en-US" sz="2400" baseline="-25000" dirty="0" smtClean="0">
                <a:latin typeface="Calibri" charset="0"/>
                <a:ea typeface="ＭＳ Ｐゴシック" charset="0"/>
              </a:rPr>
              <a:t>1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has more pruning power)</a:t>
            </a:r>
          </a:p>
          <a:p>
            <a:pPr lvl="1"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smtClean="0">
                <a:latin typeface="Calibri" charset="0"/>
                <a:ea typeface="ＭＳ Ｐゴシック" charset="0"/>
              </a:rPr>
              <a:t>For each project DB, sort trans. in price ascending order and use c</a:t>
            </a:r>
            <a:r>
              <a:rPr lang="en-US" sz="2400" baseline="-25000" dirty="0" smtClean="0">
                <a:latin typeface="Calibri" charset="0"/>
                <a:ea typeface="ＭＳ Ｐゴシック" charset="0"/>
              </a:rPr>
              <a:t>2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at mining </a:t>
            </a:r>
            <a:endParaRPr lang="en-US" sz="24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59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4000" dirty="0"/>
              <a:t>Chapter 7 : Advanced Frequent Pattern Mining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7688" y="1371600"/>
            <a:ext cx="10532282" cy="507492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Pattern Mining: A Road Map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Mining Diverse Patterns</a:t>
            </a:r>
            <a:endParaRPr lang="en-US" altLang="en-US" sz="2800" dirty="0"/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Constraint-Based Frequent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Mining High-Dimensional Data and Colossal Patterns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Sequential </a:t>
            </a:r>
            <a:r>
              <a:rPr lang="en-US" altLang="en-US" sz="2800" dirty="0"/>
              <a:t>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Graph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2" name="Striped Right Arrow 1"/>
          <p:cNvSpPr/>
          <p:nvPr/>
        </p:nvSpPr>
        <p:spPr>
          <a:xfrm rot="9075611">
            <a:off x="5514138" y="1384340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3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4000" dirty="0"/>
              <a:t>Chapter 7 : Advanced Frequent Pattern Mining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7688" y="1371600"/>
            <a:ext cx="10532282" cy="507492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Pattern Mining: A Road Map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Mining Diverse Patterns</a:t>
            </a:r>
            <a:endParaRPr lang="en-US" altLang="en-US" sz="2800" dirty="0"/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Constraint-Based Frequent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Mining High-Dimensional Data and Colossal Patterns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Sequential </a:t>
            </a:r>
            <a:r>
              <a:rPr lang="en-US" altLang="en-US" sz="2800" dirty="0"/>
              <a:t>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Graph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2" name="Striped Right Arrow 1"/>
          <p:cNvSpPr/>
          <p:nvPr/>
        </p:nvSpPr>
        <p:spPr>
          <a:xfrm rot="9075611">
            <a:off x="8943137" y="3533179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46402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Mining Long Patterns: Challenges</a:t>
            </a:r>
            <a:endParaRPr lang="en-US" altLang="zh-CN" smtClean="0">
              <a:ea typeface="SimSun" pitchFamily="2" charset="-122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19200"/>
            <a:ext cx="10913242" cy="5334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 smtClean="0"/>
              <a:t>Mining long patterns is needed in bioinformatics, social network analysis, software engineering, …</a:t>
            </a:r>
          </a:p>
          <a:p>
            <a:pPr lvl="1">
              <a:spcAft>
                <a:spcPts val="600"/>
              </a:spcAft>
            </a:pPr>
            <a:r>
              <a:rPr lang="en-US" altLang="en-US" dirty="0" smtClean="0"/>
              <a:t>But the methods introduced so </a:t>
            </a:r>
            <a:r>
              <a:rPr lang="en-US" altLang="en-US" dirty="0"/>
              <a:t>far mine only short patterns (e.g., length &lt; 10) </a:t>
            </a:r>
            <a:endParaRPr lang="en-US" altLang="en-US" dirty="0" smtClean="0"/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Challenges of mining long patterns 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The curse of “downward closure” property of frequent patterns</a:t>
            </a:r>
          </a:p>
          <a:p>
            <a:pPr lvl="2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Any sub-pattern of a frequent pattern is frequent</a:t>
            </a:r>
          </a:p>
          <a:p>
            <a:pPr lvl="2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If {a</a:t>
            </a:r>
            <a:r>
              <a:rPr lang="en-US" altLang="zh-CN" baseline="-25000" dirty="0" smtClean="0">
                <a:ea typeface="SimSun" pitchFamily="2" charset="-122"/>
              </a:rPr>
              <a:t>1</a:t>
            </a:r>
            <a:r>
              <a:rPr lang="en-US" altLang="zh-CN" dirty="0" smtClean="0">
                <a:ea typeface="SimSun" pitchFamily="2" charset="-122"/>
              </a:rPr>
              <a:t>, a</a:t>
            </a:r>
            <a:r>
              <a:rPr lang="en-US" altLang="zh-CN" baseline="-25000" dirty="0" smtClean="0">
                <a:ea typeface="SimSun" pitchFamily="2" charset="-122"/>
              </a:rPr>
              <a:t>2</a:t>
            </a:r>
            <a:r>
              <a:rPr lang="en-US" altLang="zh-CN" dirty="0" smtClean="0">
                <a:ea typeface="SimSun" pitchFamily="2" charset="-122"/>
              </a:rPr>
              <a:t>, …, a</a:t>
            </a:r>
            <a:r>
              <a:rPr lang="en-US" altLang="zh-CN" baseline="-25000" dirty="0" smtClean="0">
                <a:ea typeface="SimSun" pitchFamily="2" charset="-122"/>
              </a:rPr>
              <a:t>100</a:t>
            </a:r>
            <a:r>
              <a:rPr lang="en-US" altLang="zh-CN" dirty="0" smtClean="0">
                <a:ea typeface="SimSun" pitchFamily="2" charset="-122"/>
              </a:rPr>
              <a:t>} is frequent, then {a</a:t>
            </a:r>
            <a:r>
              <a:rPr lang="en-US" altLang="zh-CN" baseline="-25000" dirty="0" smtClean="0">
                <a:ea typeface="SimSun" pitchFamily="2" charset="-122"/>
              </a:rPr>
              <a:t>1</a:t>
            </a:r>
            <a:r>
              <a:rPr lang="en-US" altLang="zh-CN" dirty="0" smtClean="0">
                <a:ea typeface="SimSun" pitchFamily="2" charset="-122"/>
              </a:rPr>
              <a:t>}, {a</a:t>
            </a:r>
            <a:r>
              <a:rPr lang="en-US" altLang="zh-CN" baseline="-25000" dirty="0" smtClean="0">
                <a:ea typeface="SimSun" pitchFamily="2" charset="-122"/>
              </a:rPr>
              <a:t>2</a:t>
            </a:r>
            <a:r>
              <a:rPr lang="en-US" altLang="zh-CN" dirty="0" smtClean="0">
                <a:ea typeface="SimSun" pitchFamily="2" charset="-122"/>
              </a:rPr>
              <a:t>}, …, {a</a:t>
            </a:r>
            <a:r>
              <a:rPr lang="en-US" altLang="zh-CN" baseline="-25000" dirty="0" smtClean="0">
                <a:ea typeface="SimSun" pitchFamily="2" charset="-122"/>
              </a:rPr>
              <a:t>100</a:t>
            </a:r>
            <a:r>
              <a:rPr lang="en-US" altLang="zh-CN" dirty="0" smtClean="0">
                <a:ea typeface="SimSun" pitchFamily="2" charset="-122"/>
              </a:rPr>
              <a:t>}, {a</a:t>
            </a:r>
            <a:r>
              <a:rPr lang="en-US" altLang="zh-CN" baseline="-25000" dirty="0" smtClean="0">
                <a:ea typeface="SimSun" pitchFamily="2" charset="-122"/>
              </a:rPr>
              <a:t>1</a:t>
            </a:r>
            <a:r>
              <a:rPr lang="en-US" altLang="zh-CN" dirty="0" smtClean="0">
                <a:ea typeface="SimSun" pitchFamily="2" charset="-122"/>
              </a:rPr>
              <a:t>, a</a:t>
            </a:r>
            <a:r>
              <a:rPr lang="en-US" altLang="zh-CN" baseline="-25000" dirty="0" smtClean="0">
                <a:ea typeface="SimSun" pitchFamily="2" charset="-122"/>
              </a:rPr>
              <a:t>2</a:t>
            </a:r>
            <a:r>
              <a:rPr lang="en-US" altLang="zh-CN" dirty="0" smtClean="0">
                <a:ea typeface="SimSun" pitchFamily="2" charset="-122"/>
              </a:rPr>
              <a:t>}, {a</a:t>
            </a:r>
            <a:r>
              <a:rPr lang="en-US" altLang="zh-CN" baseline="-25000" dirty="0" smtClean="0">
                <a:ea typeface="SimSun" pitchFamily="2" charset="-122"/>
              </a:rPr>
              <a:t>1</a:t>
            </a:r>
            <a:r>
              <a:rPr lang="en-US" altLang="zh-CN" dirty="0" smtClean="0">
                <a:ea typeface="SimSun" pitchFamily="2" charset="-122"/>
              </a:rPr>
              <a:t>, a</a:t>
            </a:r>
            <a:r>
              <a:rPr lang="en-US" altLang="zh-CN" baseline="-25000" dirty="0" smtClean="0">
                <a:ea typeface="SimSun" pitchFamily="2" charset="-122"/>
              </a:rPr>
              <a:t>3</a:t>
            </a:r>
            <a:r>
              <a:rPr lang="en-US" altLang="zh-CN" dirty="0" smtClean="0">
                <a:ea typeface="SimSun" pitchFamily="2" charset="-122"/>
              </a:rPr>
              <a:t>}, …, {a</a:t>
            </a:r>
            <a:r>
              <a:rPr lang="en-US" altLang="zh-CN" baseline="-25000" dirty="0" smtClean="0">
                <a:ea typeface="SimSun" pitchFamily="2" charset="-122"/>
              </a:rPr>
              <a:t>1</a:t>
            </a:r>
            <a:r>
              <a:rPr lang="en-US" altLang="zh-CN" dirty="0" smtClean="0">
                <a:ea typeface="SimSun" pitchFamily="2" charset="-122"/>
              </a:rPr>
              <a:t>, a</a:t>
            </a:r>
            <a:r>
              <a:rPr lang="en-US" altLang="zh-CN" baseline="-25000" dirty="0" smtClean="0">
                <a:ea typeface="SimSun" pitchFamily="2" charset="-122"/>
              </a:rPr>
              <a:t>100</a:t>
            </a:r>
            <a:r>
              <a:rPr lang="en-US" altLang="zh-CN" dirty="0" smtClean="0">
                <a:ea typeface="SimSun" pitchFamily="2" charset="-122"/>
              </a:rPr>
              <a:t>}, {a</a:t>
            </a:r>
            <a:r>
              <a:rPr lang="en-US" altLang="zh-CN" baseline="-25000" dirty="0" smtClean="0">
                <a:ea typeface="SimSun" pitchFamily="2" charset="-122"/>
              </a:rPr>
              <a:t>1</a:t>
            </a:r>
            <a:r>
              <a:rPr lang="en-US" altLang="zh-CN" dirty="0" smtClean="0">
                <a:ea typeface="SimSun" pitchFamily="2" charset="-122"/>
              </a:rPr>
              <a:t>, a</a:t>
            </a:r>
            <a:r>
              <a:rPr lang="en-US" altLang="zh-CN" baseline="-25000" dirty="0" smtClean="0">
                <a:ea typeface="SimSun" pitchFamily="2" charset="-122"/>
              </a:rPr>
              <a:t>2</a:t>
            </a:r>
            <a:r>
              <a:rPr lang="en-US" altLang="zh-CN" dirty="0" smtClean="0">
                <a:ea typeface="SimSun" pitchFamily="2" charset="-122"/>
              </a:rPr>
              <a:t>, a</a:t>
            </a:r>
            <a:r>
              <a:rPr lang="en-US" altLang="zh-CN" baseline="-25000" dirty="0" smtClean="0">
                <a:ea typeface="SimSun" pitchFamily="2" charset="-122"/>
              </a:rPr>
              <a:t>3</a:t>
            </a:r>
            <a:r>
              <a:rPr lang="en-US" altLang="zh-CN" dirty="0" smtClean="0">
                <a:ea typeface="SimSun" pitchFamily="2" charset="-122"/>
              </a:rPr>
              <a:t>}, … are all frequent!  There are about 2</a:t>
            </a:r>
            <a:r>
              <a:rPr lang="en-US" altLang="zh-CN" baseline="30000" dirty="0" smtClean="0">
                <a:ea typeface="SimSun" pitchFamily="2" charset="-122"/>
              </a:rPr>
              <a:t>100</a:t>
            </a:r>
            <a:r>
              <a:rPr lang="en-US" altLang="zh-CN" dirty="0" smtClean="0">
                <a:ea typeface="SimSun" pitchFamily="2" charset="-122"/>
              </a:rPr>
              <a:t> such frequent </a:t>
            </a:r>
            <a:r>
              <a:rPr lang="en-US" altLang="zh-CN" dirty="0" err="1" smtClean="0">
                <a:ea typeface="SimSun" pitchFamily="2" charset="-122"/>
              </a:rPr>
              <a:t>itemsets</a:t>
            </a:r>
            <a:r>
              <a:rPr lang="en-US" altLang="zh-CN" dirty="0" smtClean="0">
                <a:ea typeface="SimSun" pitchFamily="2" charset="-122"/>
              </a:rPr>
              <a:t>! 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No matter searching in breadth-first (e.g., </a:t>
            </a:r>
            <a:r>
              <a:rPr lang="en-US" altLang="zh-CN" dirty="0" err="1" smtClean="0">
                <a:ea typeface="SimSun" pitchFamily="2" charset="-122"/>
              </a:rPr>
              <a:t>Apriori</a:t>
            </a:r>
            <a:r>
              <a:rPr lang="en-US" altLang="zh-CN" dirty="0" smtClean="0">
                <a:ea typeface="SimSun" pitchFamily="2" charset="-122"/>
              </a:rPr>
              <a:t>) or depth-first (e.g., </a:t>
            </a:r>
            <a:r>
              <a:rPr lang="en-US" altLang="zh-CN" dirty="0" err="1" smtClean="0">
                <a:ea typeface="SimSun" pitchFamily="2" charset="-122"/>
              </a:rPr>
              <a:t>FPgrowth</a:t>
            </a:r>
            <a:r>
              <a:rPr lang="en-US" altLang="zh-CN" dirty="0" smtClean="0">
                <a:ea typeface="SimSun" pitchFamily="2" charset="-122"/>
              </a:rPr>
              <a:t>), </a:t>
            </a:r>
            <a:r>
              <a:rPr lang="en-US" altLang="zh-CN" dirty="0">
                <a:solidFill>
                  <a:srgbClr val="FF0000"/>
                </a:solidFill>
                <a:ea typeface="SimSun" pitchFamily="2" charset="-122"/>
              </a:rPr>
              <a:t>if we still adopt the “small to large” </a:t>
            </a: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step-by-step growing paradigm, </a:t>
            </a:r>
            <a:r>
              <a:rPr lang="en-US" altLang="zh-CN" dirty="0" smtClean="0">
                <a:ea typeface="SimSun" pitchFamily="2" charset="-122"/>
              </a:rPr>
              <a:t>we have to examine so many patterns, which leads to</a:t>
            </a:r>
            <a:r>
              <a:rPr lang="en-US" altLang="zh-CN" dirty="0">
                <a:ea typeface="SimSun" pitchFamily="2" charset="-122"/>
              </a:rPr>
              <a:t> </a:t>
            </a:r>
            <a:r>
              <a:rPr lang="en-US" dirty="0" smtClean="0"/>
              <a:t>combinatorial </a:t>
            </a:r>
            <a:r>
              <a:rPr lang="en-US" altLang="zh-CN" dirty="0" smtClean="0">
                <a:ea typeface="SimSun" pitchFamily="2" charset="-122"/>
              </a:rPr>
              <a:t>explosion!</a:t>
            </a:r>
          </a:p>
        </p:txBody>
      </p:sp>
    </p:spTree>
    <p:extLst>
      <p:ext uri="{BB962C8B-B14F-4D97-AF65-F5344CB8AC3E}">
        <p14:creationId xmlns:p14="http://schemas.microsoft.com/office/powerpoint/2010/main" val="486734417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19888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b="1" smtClean="0">
                <a:ea typeface="SimSun" pitchFamily="2" charset="-122"/>
              </a:rPr>
              <a:t>Colossal Patterns: A Motivating Example</a:t>
            </a:r>
          </a:p>
        </p:txBody>
      </p:sp>
      <p:graphicFrame>
        <p:nvGraphicFramePr>
          <p:cNvPr id="1983492" name="Object 4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10229949" y="1570036"/>
          <a:ext cx="10160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Equation" r:id="rId4" imgW="342751" imgH="457002" progId="Equation.3">
                  <p:embed/>
                </p:oleObj>
              </mc:Choice>
              <mc:Fallback>
                <p:oleObj name="Equation" r:id="rId4" imgW="342751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9949" y="1570036"/>
                        <a:ext cx="10160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3493" name="Rectangle 5"/>
          <p:cNvSpPr>
            <a:spLocks noChangeArrowheads="1"/>
          </p:cNvSpPr>
          <p:nvPr/>
        </p:nvSpPr>
        <p:spPr bwMode="auto">
          <a:xfrm>
            <a:off x="304800" y="1295400"/>
            <a:ext cx="3657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Tahoma" pitchFamily="34" charset="0"/>
              </a:rPr>
              <a:t>1</a:t>
            </a: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 = 2 3 4 …..  39 40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Tahoma" pitchFamily="34" charset="0"/>
              </a:rPr>
              <a:t>2</a:t>
            </a: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 = 1 3 4 …..  39 40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:             .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:                 .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:                      .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:                           .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Tahoma" pitchFamily="34" charset="0"/>
              </a:rPr>
              <a:t>40</a:t>
            </a: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=1 2 3 4 ……   39 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endParaRPr lang="en-US" altLang="zh-CN" sz="1800" b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83494" name="Rectangle 6"/>
          <p:cNvSpPr>
            <a:spLocks noChangeArrowheads="1"/>
          </p:cNvSpPr>
          <p:nvPr/>
        </p:nvSpPr>
        <p:spPr bwMode="auto">
          <a:xfrm>
            <a:off x="304800" y="3429000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Tahoma" pitchFamily="34" charset="0"/>
              </a:rPr>
              <a:t>41</a:t>
            </a: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= 41 42 43 ….. 79 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Tahoma" pitchFamily="34" charset="0"/>
              </a:rPr>
              <a:t>42</a:t>
            </a: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= 41 42 43 ….. 79 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:             .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:                 .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T</a:t>
            </a:r>
            <a:r>
              <a:rPr lang="en-US" altLang="zh-CN" sz="1200" b="1" dirty="0">
                <a:solidFill>
                  <a:srgbClr val="000000"/>
                </a:solidFill>
                <a:latin typeface="Tahoma" pitchFamily="34" charset="0"/>
              </a:rPr>
              <a:t>60</a:t>
            </a:r>
            <a:r>
              <a:rPr lang="en-US" altLang="zh-CN" sz="1800" b="1" dirty="0">
                <a:solidFill>
                  <a:srgbClr val="000000"/>
                </a:solidFill>
                <a:latin typeface="Tahoma" pitchFamily="34" charset="0"/>
              </a:rPr>
              <a:t>= 41 42 43  …  79 </a:t>
            </a:r>
          </a:p>
          <a:p>
            <a:pPr defTabSz="457189" eaLnBrk="1" hangingPunct="1">
              <a:lnSpc>
                <a:spcPct val="90000"/>
              </a:lnSpc>
              <a:buClr>
                <a:srgbClr val="8C8C8C"/>
              </a:buClr>
              <a:buFont typeface="Wingdings" pitchFamily="2" charset="2"/>
              <a:buNone/>
            </a:pPr>
            <a:endParaRPr lang="en-US" altLang="zh-CN" sz="1800" b="1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83495" name="Text Box 7"/>
          <p:cNvSpPr txBox="1">
            <a:spLocks noChangeArrowheads="1"/>
          </p:cNvSpPr>
          <p:nvPr/>
        </p:nvSpPr>
        <p:spPr bwMode="auto">
          <a:xfrm>
            <a:off x="3434760" y="4248150"/>
            <a:ext cx="5509543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</a:rPr>
              <a:t>The existing fastest mining algorithms (</a:t>
            </a:r>
            <a:r>
              <a:rPr lang="en-US" altLang="zh-CN" i="1" dirty="0">
                <a:solidFill>
                  <a:srgbClr val="000000"/>
                </a:solidFill>
              </a:rPr>
              <a:t>e.g.,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FPClose</a:t>
            </a:r>
            <a:r>
              <a:rPr lang="en-US" altLang="zh-CN" dirty="0">
                <a:solidFill>
                  <a:srgbClr val="000000"/>
                </a:solidFill>
              </a:rPr>
              <a:t>, LCM) fail to complete </a:t>
            </a:r>
            <a:r>
              <a:rPr lang="en-US" altLang="zh-CN" dirty="0" smtClean="0">
                <a:solidFill>
                  <a:srgbClr val="000000"/>
                </a:solidFill>
              </a:rPr>
              <a:t>running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53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62400" y="1219200"/>
            <a:ext cx="6390290" cy="295275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Let min-support </a:t>
            </a:r>
            <a:r>
              <a:rPr lang="el-GR" altLang="zh-CN" dirty="0" smtClean="0">
                <a:ea typeface="SimSun" pitchFamily="2" charset="-122"/>
                <a:cs typeface="Arial" pitchFamily="34" charset="0"/>
              </a:rPr>
              <a:t>σ</a:t>
            </a:r>
            <a:r>
              <a:rPr lang="en-US" altLang="zh-CN" dirty="0" smtClean="0">
                <a:ea typeface="SimSun" pitchFamily="2" charset="-122"/>
                <a:cs typeface="Arial" pitchFamily="34" charset="0"/>
              </a:rPr>
              <a:t>= 20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  <a:cs typeface="Arial" pitchFamily="34" charset="0"/>
              </a:rPr>
              <a:t># of closed/maximal patterns of size 20:  about</a:t>
            </a:r>
            <a:endParaRPr lang="en-US" altLang="zh-CN" dirty="0" smtClean="0">
              <a:latin typeface="Arial" pitchFamily="34" charset="0"/>
              <a:ea typeface="SimSun" pitchFamily="2" charset="-122"/>
              <a:cs typeface="Arial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  <a:cs typeface="Arial" pitchFamily="34" charset="0"/>
              </a:rPr>
              <a:t>But there is only one pattern with size close to 40 (</a:t>
            </a:r>
            <a:r>
              <a:rPr lang="en-US" altLang="zh-CN" i="1" dirty="0" smtClean="0">
                <a:ea typeface="SimSun" pitchFamily="2" charset="-122"/>
                <a:cs typeface="Arial" pitchFamily="34" charset="0"/>
              </a:rPr>
              <a:t>i.e.,</a:t>
            </a:r>
            <a:r>
              <a:rPr lang="en-US" altLang="zh-CN" dirty="0" smtClean="0">
                <a:ea typeface="SimSun" pitchFamily="2" charset="-122"/>
                <a:cs typeface="Arial" pitchFamily="34" charset="0"/>
              </a:rPr>
              <a:t> </a:t>
            </a:r>
            <a:r>
              <a:rPr lang="en-US" altLang="zh-CN" i="1" dirty="0" smtClean="0">
                <a:ea typeface="SimSun" pitchFamily="2" charset="-122"/>
                <a:cs typeface="Arial" pitchFamily="34" charset="0"/>
              </a:rPr>
              <a:t>long</a:t>
            </a:r>
            <a:r>
              <a:rPr lang="en-US" altLang="zh-CN" dirty="0" smtClean="0">
                <a:ea typeface="SimSun" pitchFamily="2" charset="-122"/>
                <a:cs typeface="Arial" pitchFamily="34" charset="0"/>
              </a:rPr>
              <a:t> or </a:t>
            </a:r>
            <a:r>
              <a:rPr lang="en-US" altLang="zh-CN" i="1" dirty="0" smtClean="0">
                <a:ea typeface="SimSun" pitchFamily="2" charset="-122"/>
              </a:rPr>
              <a:t>colossal</a:t>
            </a:r>
            <a:r>
              <a:rPr lang="en-US" altLang="zh-CN" dirty="0" smtClean="0">
                <a:ea typeface="SimSun" pitchFamily="2" charset="-122"/>
              </a:rPr>
              <a:t>)</a:t>
            </a:r>
          </a:p>
          <a:p>
            <a:pPr lvl="1" eaLnBrk="1" hangingPunct="1">
              <a:spcBef>
                <a:spcPts val="600"/>
              </a:spcBef>
            </a:pPr>
            <a:r>
              <a:rPr lang="el-GR" altLang="zh-CN" dirty="0" smtClean="0">
                <a:solidFill>
                  <a:srgbClr val="FF0000"/>
                </a:solidFill>
                <a:ea typeface="SimSun" pitchFamily="2" charset="-122"/>
              </a:rPr>
              <a:t>α</a:t>
            </a: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= {41,42,…,79} of size 39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Q: How to find it without generating an exponential number of size-20 patterns?</a:t>
            </a:r>
            <a:endParaRPr lang="el-GR" altLang="zh-CN" dirty="0" smtClean="0">
              <a:ea typeface="SimSun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34759" y="5100167"/>
            <a:ext cx="5509543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457189">
              <a:spcBef>
                <a:spcPct val="50000"/>
              </a:spcBef>
            </a:pPr>
            <a:r>
              <a:rPr lang="en-US" altLang="zh-CN" sz="2400" dirty="0">
                <a:solidFill>
                  <a:srgbClr val="000000"/>
                </a:solidFill>
              </a:rPr>
              <a:t>A new algorithm, </a:t>
            </a:r>
            <a:r>
              <a:rPr lang="en-US" altLang="zh-CN" sz="2400" i="1" dirty="0">
                <a:solidFill>
                  <a:srgbClr val="000000"/>
                </a:solidFill>
              </a:rPr>
              <a:t>Pattern-Fusion</a:t>
            </a:r>
            <a:r>
              <a:rPr lang="en-US" altLang="zh-CN" sz="2400" dirty="0">
                <a:solidFill>
                  <a:srgbClr val="000000"/>
                </a:solidFill>
              </a:rPr>
              <a:t>, outputs this colossal pattern in seconds</a:t>
            </a:r>
          </a:p>
        </p:txBody>
      </p:sp>
    </p:spTree>
    <p:extLst>
      <p:ext uri="{BB962C8B-B14F-4D97-AF65-F5344CB8AC3E}">
        <p14:creationId xmlns:p14="http://schemas.microsoft.com/office/powerpoint/2010/main" val="1210635830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 descr="treemodel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7825" y="1216026"/>
            <a:ext cx="5384800" cy="2441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508000" y="304800"/>
            <a:ext cx="11000317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b="1" dirty="0" smtClean="0">
                <a:ea typeface="SimSun" pitchFamily="2" charset="-122"/>
              </a:rPr>
              <a:t>What Is Pattern-Fusion?</a:t>
            </a:r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69432" y="1264401"/>
            <a:ext cx="6116060" cy="2556249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  <a:cs typeface="Arial" pitchFamily="34" charset="0"/>
              </a:rPr>
              <a:t>Not strive for completeness (why?)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  <a:cs typeface="Arial" pitchFamily="34" charset="0"/>
              </a:rPr>
              <a:t>Jump out of the swamp of the mid-sized intermediate “results”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ea typeface="SimSun" pitchFamily="2" charset="-122"/>
                <a:cs typeface="Arial" pitchFamily="34" charset="0"/>
              </a:rPr>
              <a:t>Strive for mining </a:t>
            </a:r>
            <a:r>
              <a:rPr lang="en-US" altLang="zh-CN" sz="2400" dirty="0">
                <a:solidFill>
                  <a:srgbClr val="FF0000"/>
                </a:solidFill>
                <a:ea typeface="SimSun" pitchFamily="2" charset="-122"/>
                <a:cs typeface="Arial" pitchFamily="34" charset="0"/>
              </a:rPr>
              <a:t>almost complete and representative </a:t>
            </a:r>
            <a:r>
              <a:rPr lang="en-US" altLang="zh-CN" sz="2400" dirty="0">
                <a:ea typeface="SimSun" pitchFamily="2" charset="-122"/>
                <a:cs typeface="Arial" pitchFamily="34" charset="0"/>
              </a:rPr>
              <a:t>colossal patterns:</a:t>
            </a:r>
            <a:r>
              <a:rPr lang="en-US" altLang="zh-CN" sz="2400" i="1" dirty="0">
                <a:ea typeface="SimSun" pitchFamily="2" charset="-122"/>
                <a:cs typeface="Arial" pitchFamily="34" charset="0"/>
              </a:rPr>
              <a:t> </a:t>
            </a:r>
            <a:r>
              <a:rPr lang="en-US" altLang="zh-CN" sz="2400" dirty="0">
                <a:ea typeface="SimSun" pitchFamily="2" charset="-122"/>
                <a:cs typeface="Arial" pitchFamily="34" charset="0"/>
              </a:rPr>
              <a:t>identify “short-cuts” and take “leaps”</a:t>
            </a:r>
          </a:p>
        </p:txBody>
      </p:sp>
      <p:sp>
        <p:nvSpPr>
          <p:cNvPr id="16390" name="TextBox 1"/>
          <p:cNvSpPr txBox="1">
            <a:spLocks noChangeArrowheads="1"/>
          </p:cNvSpPr>
          <p:nvPr/>
        </p:nvSpPr>
        <p:spPr bwMode="auto">
          <a:xfrm rot="460510">
            <a:off x="7191378" y="2277238"/>
            <a:ext cx="3484033" cy="400110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swamp of mid-sized patterns</a:t>
            </a:r>
          </a:p>
        </p:txBody>
      </p:sp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8364973" y="3548063"/>
            <a:ext cx="3198378" cy="40011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small # of colossal patterns</a:t>
            </a:r>
          </a:p>
        </p:txBody>
      </p:sp>
      <p:sp>
        <p:nvSpPr>
          <p:cNvPr id="16392" name="Left Arrow 4"/>
          <p:cNvSpPr>
            <a:spLocks noChangeArrowheads="1"/>
          </p:cNvSpPr>
          <p:nvPr/>
        </p:nvSpPr>
        <p:spPr bwMode="auto">
          <a:xfrm rot="1636674">
            <a:off x="9991726" y="3332163"/>
            <a:ext cx="455084" cy="152400"/>
          </a:xfrm>
          <a:prstGeom prst="leftArrow">
            <a:avLst>
              <a:gd name="adj1" fmla="val 50000"/>
              <a:gd name="adj2" fmla="val 37990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393" name="Left Arrow 10"/>
          <p:cNvSpPr>
            <a:spLocks noChangeArrowheads="1"/>
          </p:cNvSpPr>
          <p:nvPr/>
        </p:nvSpPr>
        <p:spPr bwMode="auto">
          <a:xfrm rot="1636674">
            <a:off x="8374592" y="3443288"/>
            <a:ext cx="455084" cy="152400"/>
          </a:xfrm>
          <a:prstGeom prst="leftArrow">
            <a:avLst>
              <a:gd name="adj1" fmla="val 50000"/>
              <a:gd name="adj2" fmla="val 37990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394" name="Left Arrow 11"/>
          <p:cNvSpPr>
            <a:spLocks noChangeArrowheads="1"/>
          </p:cNvSpPr>
          <p:nvPr/>
        </p:nvSpPr>
        <p:spPr bwMode="auto">
          <a:xfrm rot="1636674">
            <a:off x="9288992" y="3449638"/>
            <a:ext cx="364067" cy="134937"/>
          </a:xfrm>
          <a:prstGeom prst="leftArrow">
            <a:avLst>
              <a:gd name="adj1" fmla="val 50000"/>
              <a:gd name="adj2" fmla="val 38344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569431" y="3820650"/>
            <a:ext cx="10117093" cy="288075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zh-CN" sz="2400" kern="0" dirty="0" smtClean="0">
                <a:solidFill>
                  <a:srgbClr val="000000"/>
                </a:solidFill>
              </a:rPr>
              <a:t>Key observation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The </a:t>
            </a:r>
            <a:r>
              <a:rPr lang="en-US" altLang="zh-CN" sz="2400" dirty="0">
                <a:solidFill>
                  <a:srgbClr val="000000"/>
                </a:solidFill>
              </a:rPr>
              <a:t>larger the pattern or the more distinct the pattern, the greater chance it will be generated </a:t>
            </a:r>
            <a:r>
              <a:rPr lang="en-US" altLang="zh-CN" sz="2400" dirty="0" smtClean="0">
                <a:solidFill>
                  <a:srgbClr val="000000"/>
                </a:solidFill>
              </a:rPr>
              <a:t>from </a:t>
            </a:r>
            <a:r>
              <a:rPr lang="en-US" altLang="zh-CN" sz="2400" dirty="0">
                <a:solidFill>
                  <a:srgbClr val="000000"/>
                </a:solidFill>
              </a:rPr>
              <a:t>small </a:t>
            </a:r>
            <a:r>
              <a:rPr lang="en-US" altLang="zh-CN" sz="2400" dirty="0" smtClean="0">
                <a:solidFill>
                  <a:srgbClr val="000000"/>
                </a:solidFill>
              </a:rPr>
              <a:t>ones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Philosophy: Collection of small patterns </a:t>
            </a:r>
            <a:r>
              <a:rPr lang="en-US" altLang="zh-CN" sz="2400" dirty="0" smtClean="0">
                <a:solidFill>
                  <a:srgbClr val="000000"/>
                </a:solidFill>
              </a:rPr>
              <a:t>hints at the </a:t>
            </a:r>
            <a:r>
              <a:rPr lang="en-US" altLang="zh-CN" sz="2400" dirty="0">
                <a:solidFill>
                  <a:srgbClr val="000000"/>
                </a:solidFill>
              </a:rPr>
              <a:t>larger patterns</a:t>
            </a:r>
          </a:p>
          <a:p>
            <a:pPr>
              <a:spcAft>
                <a:spcPts val="600"/>
              </a:spcAft>
              <a:defRPr/>
            </a:pPr>
            <a:r>
              <a:rPr lang="en-US" altLang="zh-CN" sz="2400" kern="0" dirty="0">
                <a:solidFill>
                  <a:srgbClr val="000000"/>
                </a:solidFill>
              </a:rPr>
              <a:t>Pattern fusion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strategy (</a:t>
            </a:r>
            <a:r>
              <a:rPr lang="en-US" altLang="zh-CN" sz="2400" kern="0" dirty="0" smtClean="0">
                <a:solidFill>
                  <a:srgbClr val="FF0000"/>
                </a:solidFill>
              </a:rPr>
              <a:t>“not crawl but jump”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): Fuse </a:t>
            </a:r>
            <a:r>
              <a:rPr lang="en-US" altLang="zh-CN" sz="2400" kern="0" dirty="0">
                <a:solidFill>
                  <a:srgbClr val="000000"/>
                </a:solidFill>
              </a:rPr>
              <a:t>small patterns together in one step to generate new pattern candidates of significant sizes</a:t>
            </a:r>
          </a:p>
        </p:txBody>
      </p:sp>
    </p:spTree>
    <p:extLst>
      <p:ext uri="{BB962C8B-B14F-4D97-AF65-F5344CB8AC3E}">
        <p14:creationId xmlns:p14="http://schemas.microsoft.com/office/powerpoint/2010/main" val="61974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101600" y="228599"/>
            <a:ext cx="12293600" cy="7143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b="1" dirty="0" smtClean="0">
                <a:ea typeface="SimSun" pitchFamily="2" charset="-122"/>
              </a:rPr>
              <a:t>Observation: Colossal Patterns and Core Patterns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045200" y="5599191"/>
            <a:ext cx="5289550" cy="420052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zh-CN" sz="2400" kern="0" dirty="0">
              <a:solidFill>
                <a:srgbClr val="000000"/>
              </a:solidFill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474702" y="1153939"/>
            <a:ext cx="10715381" cy="557278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kern="0" dirty="0" smtClean="0">
                <a:solidFill>
                  <a:srgbClr val="000000"/>
                </a:solidFill>
              </a:rPr>
              <a:t>Suppose dataset D contains 4 colossal patterns (below) plus many small patterns</a:t>
            </a:r>
          </a:p>
          <a:p>
            <a:pPr lvl="1">
              <a:defRPr/>
            </a:pPr>
            <a:r>
              <a:rPr lang="en-US" altLang="zh-CN" sz="2400" kern="0" dirty="0" smtClean="0">
                <a:solidFill>
                  <a:srgbClr val="000000"/>
                </a:solidFill>
              </a:rPr>
              <a:t>{a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1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…,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50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}: 40, </a:t>
            </a:r>
            <a:r>
              <a:rPr lang="en-US" altLang="zh-CN" sz="2400" kern="0" dirty="0">
                <a:solidFill>
                  <a:srgbClr val="000000"/>
                </a:solidFill>
              </a:rPr>
              <a:t>{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3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6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kern="0" dirty="0">
                <a:solidFill>
                  <a:srgbClr val="000000"/>
                </a:solidFill>
              </a:rPr>
              <a:t>…,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99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}: 60, </a:t>
            </a:r>
            <a:r>
              <a:rPr lang="en-US" altLang="zh-CN" sz="2400" kern="0" dirty="0">
                <a:solidFill>
                  <a:srgbClr val="000000"/>
                </a:solidFill>
              </a:rPr>
              <a:t>{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5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10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</a:t>
            </a:r>
            <a:r>
              <a:rPr lang="en-US" altLang="zh-CN" sz="2400" kern="0" dirty="0">
                <a:solidFill>
                  <a:srgbClr val="000000"/>
                </a:solidFill>
              </a:rPr>
              <a:t>…,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95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}: 80, </a:t>
            </a:r>
            <a:r>
              <a:rPr lang="en-US" altLang="zh-CN" sz="2400" kern="0" dirty="0">
                <a:solidFill>
                  <a:srgbClr val="000000"/>
                </a:solidFill>
              </a:rPr>
              <a:t>{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10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20</a:t>
            </a:r>
            <a:r>
              <a:rPr lang="en-US" altLang="zh-CN" sz="2400" kern="0" dirty="0">
                <a:solidFill>
                  <a:srgbClr val="000000"/>
                </a:solidFill>
              </a:rPr>
              <a:t>, …,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100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}: 100</a:t>
            </a:r>
            <a:endParaRPr lang="en-US" altLang="zh-CN" sz="2400" kern="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zh-CN" sz="2400" kern="0" dirty="0" smtClean="0">
                <a:solidFill>
                  <a:srgbClr val="000000"/>
                </a:solidFill>
              </a:rPr>
              <a:t>If you check the pattern pool of size-3, you may likely find</a:t>
            </a:r>
          </a:p>
          <a:p>
            <a:pPr lvl="1">
              <a:defRPr/>
            </a:pPr>
            <a:r>
              <a:rPr lang="en-US" altLang="zh-CN" sz="2400" kern="0" dirty="0">
                <a:solidFill>
                  <a:srgbClr val="000000"/>
                </a:solidFill>
              </a:rPr>
              <a:t>{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4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45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}: ~40</a:t>
            </a:r>
            <a:r>
              <a:rPr lang="en-US" altLang="zh-CN" sz="2400" kern="0" dirty="0">
                <a:solidFill>
                  <a:srgbClr val="000000"/>
                </a:solidFill>
              </a:rPr>
              <a:t>; {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3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34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39</a:t>
            </a:r>
            <a:r>
              <a:rPr lang="en-US" altLang="zh-CN" sz="2400" kern="0" dirty="0">
                <a:solidFill>
                  <a:srgbClr val="000000"/>
                </a:solidFill>
              </a:rPr>
              <a:t>}: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~40</a:t>
            </a:r>
            <a:r>
              <a:rPr lang="en-US" altLang="zh-CN" sz="2400" kern="0" dirty="0">
                <a:solidFill>
                  <a:srgbClr val="000000"/>
                </a:solidFill>
              </a:rPr>
              <a:t>;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…, {</a:t>
            </a:r>
            <a:r>
              <a:rPr lang="en-US" altLang="zh-CN" sz="2400" kern="0" dirty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>
                <a:solidFill>
                  <a:srgbClr val="000000"/>
                </a:solidFill>
              </a:rPr>
              <a:t>5</a:t>
            </a:r>
            <a:r>
              <a:rPr lang="en-US" altLang="zh-CN" sz="2400" kern="0" dirty="0">
                <a:solidFill>
                  <a:srgbClr val="000000"/>
                </a:solidFill>
              </a:rPr>
              <a:t>,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15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85</a:t>
            </a:r>
            <a:r>
              <a:rPr lang="en-US" altLang="zh-CN" sz="2400" kern="0" dirty="0">
                <a:solidFill>
                  <a:srgbClr val="000000"/>
                </a:solidFill>
              </a:rPr>
              <a:t>}: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~80, …, </a:t>
            </a:r>
            <a:r>
              <a:rPr lang="en-US" altLang="zh-CN" sz="2400" kern="0" dirty="0">
                <a:solidFill>
                  <a:srgbClr val="000000"/>
                </a:solidFill>
              </a:rPr>
              <a:t>{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20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, 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40</a:t>
            </a:r>
            <a:r>
              <a:rPr lang="en-US" altLang="zh-CN" sz="2400" kern="0" dirty="0">
                <a:solidFill>
                  <a:srgbClr val="000000"/>
                </a:solidFill>
              </a:rPr>
              <a:t>,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a</a:t>
            </a:r>
            <a:r>
              <a:rPr lang="en-US" altLang="zh-CN" sz="2400" kern="0" baseline="-25000" dirty="0" smtClean="0">
                <a:solidFill>
                  <a:srgbClr val="000000"/>
                </a:solidFill>
              </a:rPr>
              <a:t>85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}: ~80, …</a:t>
            </a:r>
            <a:endParaRPr lang="en-US" altLang="zh-CN" sz="2400" kern="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zh-CN" sz="2400" kern="0" dirty="0">
                <a:solidFill>
                  <a:srgbClr val="000000"/>
                </a:solidFill>
              </a:rPr>
              <a:t>If you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merge the patterns with similar support, </a:t>
            </a:r>
            <a:r>
              <a:rPr lang="en-US" altLang="zh-CN" sz="2400" kern="0" dirty="0">
                <a:solidFill>
                  <a:srgbClr val="000000"/>
                </a:solidFill>
              </a:rPr>
              <a:t>you may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obtain candidates of much bigger size and easily validate whether they are true patterns</a:t>
            </a:r>
          </a:p>
          <a:p>
            <a:pPr>
              <a:defRPr/>
            </a:pPr>
            <a:r>
              <a:rPr lang="en-US" altLang="zh-CN" sz="2400" i="1" dirty="0" smtClean="0">
                <a:solidFill>
                  <a:srgbClr val="FF0000"/>
                </a:solidFill>
              </a:rPr>
              <a:t>Core </a:t>
            </a:r>
            <a:r>
              <a:rPr lang="en-US" altLang="zh-CN" sz="2400" i="1" dirty="0">
                <a:solidFill>
                  <a:srgbClr val="FF0000"/>
                </a:solidFill>
              </a:rPr>
              <a:t>patterns</a:t>
            </a:r>
            <a:r>
              <a:rPr lang="en-US" altLang="zh-CN" sz="2400" i="1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of </a:t>
            </a:r>
            <a:r>
              <a:rPr lang="en-US" altLang="zh-CN" sz="2400" dirty="0" smtClean="0">
                <a:solidFill>
                  <a:srgbClr val="000000"/>
                </a:solidFill>
              </a:rPr>
              <a:t>a colossal pattern </a:t>
            </a:r>
            <a:r>
              <a:rPr lang="el-GR" altLang="zh-CN" sz="2400" dirty="0" smtClean="0">
                <a:solidFill>
                  <a:srgbClr val="000000"/>
                </a:solidFill>
              </a:rPr>
              <a:t>α</a:t>
            </a:r>
            <a:r>
              <a:rPr lang="en-US" altLang="zh-CN" sz="2400" dirty="0" smtClean="0">
                <a:solidFill>
                  <a:srgbClr val="000000"/>
                </a:solidFill>
              </a:rPr>
              <a:t>: A set of 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subpatterns</a:t>
            </a:r>
            <a:r>
              <a:rPr lang="en-US" altLang="zh-CN" sz="2400" dirty="0" smtClean="0">
                <a:solidFill>
                  <a:srgbClr val="000000"/>
                </a:solidFill>
              </a:rPr>
              <a:t> of </a:t>
            </a:r>
            <a:r>
              <a:rPr lang="el-GR" altLang="zh-CN" sz="2400" dirty="0" smtClean="0">
                <a:solidFill>
                  <a:srgbClr val="000000"/>
                </a:solidFill>
              </a:rPr>
              <a:t>α</a:t>
            </a:r>
            <a:r>
              <a:rPr lang="en-US" altLang="zh-CN" sz="2400" baseline="-250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 that cluster around </a:t>
            </a:r>
            <a:r>
              <a:rPr lang="el-GR" altLang="zh-CN" sz="2400" dirty="0" smtClean="0">
                <a:solidFill>
                  <a:srgbClr val="000000"/>
                </a:solidFill>
              </a:rPr>
              <a:t>α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by sharing a similar </a:t>
            </a:r>
            <a:r>
              <a:rPr lang="en-US" altLang="zh-CN" sz="2400" dirty="0" smtClean="0">
                <a:solidFill>
                  <a:srgbClr val="000000"/>
                </a:solidFill>
              </a:rPr>
              <a:t>support </a:t>
            </a:r>
          </a:p>
          <a:p>
            <a:pPr>
              <a:defRPr/>
            </a:pPr>
            <a:r>
              <a:rPr lang="en-US" altLang="zh-CN" sz="2400" kern="0" dirty="0">
                <a:solidFill>
                  <a:srgbClr val="000000"/>
                </a:solidFill>
              </a:rPr>
              <a:t>A colossal pattern has far more core patterns than a small-sized pattern</a:t>
            </a:r>
          </a:p>
          <a:p>
            <a:pPr>
              <a:defRPr/>
            </a:pPr>
            <a:r>
              <a:rPr lang="en-US" altLang="zh-CN" sz="2400" kern="0" dirty="0" smtClean="0">
                <a:solidFill>
                  <a:srgbClr val="000000"/>
                </a:solidFill>
              </a:rPr>
              <a:t>A </a:t>
            </a:r>
            <a:r>
              <a:rPr lang="en-US" altLang="zh-CN" sz="2400" kern="0" dirty="0">
                <a:solidFill>
                  <a:srgbClr val="000000"/>
                </a:solidFill>
              </a:rPr>
              <a:t>random draw from a complete set of pattern of size c would be more likely to pick a core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pattern (or its descendant) </a:t>
            </a:r>
            <a:r>
              <a:rPr lang="en-US" altLang="zh-CN" sz="2400" kern="0" dirty="0">
                <a:solidFill>
                  <a:srgbClr val="000000"/>
                </a:solidFill>
              </a:rPr>
              <a:t>of a colossal pattern</a:t>
            </a:r>
          </a:p>
          <a:p>
            <a:pPr>
              <a:defRPr/>
            </a:pPr>
            <a:r>
              <a:rPr lang="en-US" altLang="zh-CN" sz="2400" kern="0" dirty="0">
                <a:solidFill>
                  <a:srgbClr val="000000"/>
                </a:solidFill>
              </a:rPr>
              <a:t>A colossal pattern can be generated by merging a set of core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patterns</a:t>
            </a:r>
            <a:endParaRPr lang="en-US" altLang="zh-CN" sz="2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5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04800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b="1" smtClean="0">
                <a:ea typeface="SimSun" pitchFamily="2" charset="-122"/>
              </a:rPr>
              <a:t>Robustness of Colossal Patterns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0612" y="1152053"/>
            <a:ext cx="9103360" cy="5073073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400"/>
              </a:spcAft>
              <a:defRPr/>
            </a:pPr>
            <a:r>
              <a:rPr lang="en-US" altLang="zh-CN" dirty="0" smtClean="0">
                <a:ea typeface="SimSun" pitchFamily="2" charset="-122"/>
              </a:rPr>
              <a:t>Core Patterns:  For a frequent pattern </a:t>
            </a:r>
            <a:r>
              <a:rPr lang="el-GR" altLang="zh-CN" dirty="0" smtClean="0">
                <a:cs typeface="Arial" charset="0"/>
              </a:rPr>
              <a:t>α</a:t>
            </a:r>
            <a:r>
              <a:rPr lang="en-US" altLang="zh-CN" dirty="0" smtClean="0">
                <a:ea typeface="SimSun" pitchFamily="2" charset="-122"/>
                <a:cs typeface="Arial" charset="0"/>
              </a:rPr>
              <a:t>, </a:t>
            </a:r>
            <a:r>
              <a:rPr lang="en-US" altLang="zh-CN" dirty="0" smtClean="0">
                <a:ea typeface="SimSun" pitchFamily="2" charset="-122"/>
              </a:rPr>
              <a:t>a </a:t>
            </a:r>
            <a:r>
              <a:rPr lang="en-US" altLang="zh-CN" dirty="0" err="1" smtClean="0">
                <a:ea typeface="SimSun" pitchFamily="2" charset="-122"/>
              </a:rPr>
              <a:t>subpattern</a:t>
            </a:r>
            <a:r>
              <a:rPr lang="en-US" altLang="zh-CN" dirty="0" smtClean="0">
                <a:ea typeface="SimSun" pitchFamily="2" charset="-122"/>
              </a:rPr>
              <a:t> </a:t>
            </a:r>
            <a:r>
              <a:rPr lang="el-GR" altLang="zh-CN" dirty="0" smtClean="0">
                <a:cs typeface="Arial" charset="0"/>
              </a:rPr>
              <a:t>β</a:t>
            </a:r>
            <a:r>
              <a:rPr lang="en-US" altLang="zh-CN" dirty="0" smtClean="0">
                <a:ea typeface="SimSun" pitchFamily="2" charset="-122"/>
              </a:rPr>
              <a:t> is a </a:t>
            </a:r>
            <a:r>
              <a:rPr lang="el-GR" altLang="zh-CN" dirty="0" smtClean="0">
                <a:cs typeface="Arial" charset="0"/>
              </a:rPr>
              <a:t>τ</a:t>
            </a:r>
            <a:r>
              <a:rPr lang="en-US" altLang="zh-CN" dirty="0" smtClean="0">
                <a:ea typeface="SimSun" pitchFamily="2" charset="-122"/>
              </a:rPr>
              <a:t>-core pattern of </a:t>
            </a:r>
            <a:r>
              <a:rPr lang="el-GR" altLang="zh-CN" dirty="0" smtClean="0">
                <a:cs typeface="Arial" charset="0"/>
              </a:rPr>
              <a:t>α</a:t>
            </a:r>
            <a:r>
              <a:rPr lang="en-US" altLang="zh-CN" dirty="0" smtClean="0">
                <a:ea typeface="SimSun" pitchFamily="2" charset="-122"/>
              </a:rPr>
              <a:t> if </a:t>
            </a:r>
            <a:r>
              <a:rPr lang="el-GR" altLang="zh-CN" dirty="0" smtClean="0">
                <a:cs typeface="Arial" charset="0"/>
              </a:rPr>
              <a:t>β</a:t>
            </a:r>
            <a:r>
              <a:rPr lang="en-US" altLang="zh-CN" dirty="0" smtClean="0">
                <a:ea typeface="SimSun" pitchFamily="2" charset="-122"/>
              </a:rPr>
              <a:t> shares a similar support set with </a:t>
            </a:r>
            <a:r>
              <a:rPr lang="el-GR" altLang="zh-CN" dirty="0" smtClean="0">
                <a:cs typeface="Arial" charset="0"/>
              </a:rPr>
              <a:t>α</a:t>
            </a:r>
            <a:r>
              <a:rPr lang="en-US" altLang="zh-CN" dirty="0" smtClean="0">
                <a:ea typeface="SimSun" pitchFamily="2" charset="-122"/>
              </a:rPr>
              <a:t>, i.e., </a:t>
            </a:r>
          </a:p>
          <a:p>
            <a:pPr marL="0" indent="0" eaLnBrk="1" hangingPunct="1">
              <a:spcBef>
                <a:spcPts val="600"/>
              </a:spcBef>
              <a:spcAft>
                <a:spcPts val="400"/>
              </a:spcAft>
              <a:buNone/>
              <a:defRPr/>
            </a:pPr>
            <a:endParaRPr lang="en-US" altLang="zh-CN" dirty="0" smtClean="0">
              <a:ea typeface="SimSun" pitchFamily="2" charset="-122"/>
            </a:endParaRPr>
          </a:p>
          <a:p>
            <a:pPr eaLnBrk="1" hangingPunct="1">
              <a:spcBef>
                <a:spcPts val="600"/>
              </a:spcBef>
              <a:spcAft>
                <a:spcPts val="400"/>
              </a:spcAft>
              <a:defRPr/>
            </a:pPr>
            <a:r>
              <a:rPr lang="en-US" altLang="zh-CN" dirty="0" smtClean="0">
                <a:ea typeface="SimSun" pitchFamily="2" charset="-122"/>
              </a:rPr>
              <a:t>(d, </a:t>
            </a:r>
            <a:r>
              <a:rPr lang="el-GR" altLang="zh-CN" dirty="0" smtClean="0">
                <a:cs typeface="Arial" charset="0"/>
              </a:rPr>
              <a:t>τ</a:t>
            </a:r>
            <a:r>
              <a:rPr lang="en-US" altLang="zh-CN" dirty="0" smtClean="0">
                <a:ea typeface="SimSun" pitchFamily="2" charset="-122"/>
                <a:cs typeface="Arial" charset="0"/>
              </a:rPr>
              <a:t>)-robustness: A pattern </a:t>
            </a:r>
            <a:r>
              <a:rPr lang="el-GR" altLang="zh-CN" dirty="0" smtClean="0">
                <a:cs typeface="Arial" charset="0"/>
              </a:rPr>
              <a:t>α</a:t>
            </a:r>
            <a:r>
              <a:rPr lang="en-US" altLang="zh-CN" dirty="0" smtClean="0">
                <a:ea typeface="SimSun" pitchFamily="2" charset="-122"/>
              </a:rPr>
              <a:t> is </a:t>
            </a:r>
            <a:r>
              <a:rPr lang="en-US" altLang="zh-CN" i="1" dirty="0" smtClean="0">
                <a:ea typeface="SimSun" pitchFamily="2" charset="-122"/>
              </a:rPr>
              <a:t>(d, </a:t>
            </a:r>
            <a:r>
              <a:rPr lang="el-GR" altLang="zh-CN" i="1" dirty="0" smtClean="0">
                <a:cs typeface="Arial" charset="0"/>
              </a:rPr>
              <a:t>τ</a:t>
            </a:r>
            <a:r>
              <a:rPr lang="en-US" altLang="zh-CN" i="1" dirty="0" smtClean="0">
                <a:ea typeface="SimSun" pitchFamily="2" charset="-122"/>
              </a:rPr>
              <a:t>)-robust</a:t>
            </a:r>
            <a:r>
              <a:rPr lang="en-US" altLang="zh-CN" dirty="0" smtClean="0">
                <a:ea typeface="SimSun" pitchFamily="2" charset="-122"/>
              </a:rPr>
              <a:t> if </a:t>
            </a:r>
            <a:r>
              <a:rPr lang="en-US" altLang="zh-CN" i="1" dirty="0" smtClean="0">
                <a:ea typeface="SimSun" pitchFamily="2" charset="-122"/>
              </a:rPr>
              <a:t>d</a:t>
            </a:r>
            <a:r>
              <a:rPr lang="en-US" altLang="zh-CN" dirty="0" smtClean="0">
                <a:ea typeface="SimSun" pitchFamily="2" charset="-122"/>
              </a:rPr>
              <a:t> is the maximum number of items that can be removed from </a:t>
            </a:r>
            <a:r>
              <a:rPr lang="el-GR" altLang="zh-CN" dirty="0" smtClean="0">
                <a:cs typeface="Arial" charset="0"/>
              </a:rPr>
              <a:t>α</a:t>
            </a:r>
            <a:r>
              <a:rPr lang="en-US" altLang="zh-CN" dirty="0" smtClean="0">
                <a:ea typeface="SimSun" pitchFamily="2" charset="-122"/>
              </a:rPr>
              <a:t> for the resulting pattern to remain a </a:t>
            </a:r>
            <a:r>
              <a:rPr lang="el-GR" altLang="zh-CN" dirty="0" smtClean="0">
                <a:cs typeface="Arial" charset="0"/>
              </a:rPr>
              <a:t>τ</a:t>
            </a:r>
            <a:r>
              <a:rPr lang="en-US" altLang="zh-CN" dirty="0" smtClean="0">
                <a:ea typeface="SimSun" pitchFamily="2" charset="-122"/>
              </a:rPr>
              <a:t>-core pattern of </a:t>
            </a:r>
            <a:r>
              <a:rPr lang="el-GR" altLang="zh-CN" dirty="0" smtClean="0">
                <a:cs typeface="Arial" charset="0"/>
              </a:rPr>
              <a:t>α</a:t>
            </a:r>
            <a:endParaRPr lang="en-US" altLang="zh-CN" dirty="0" smtClean="0">
              <a:ea typeface="SimSun" pitchFamily="2" charset="-122"/>
            </a:endParaRPr>
          </a:p>
          <a:p>
            <a:pPr eaLnBrk="1" hangingPunct="1">
              <a:spcBef>
                <a:spcPts val="600"/>
              </a:spcBef>
              <a:spcAft>
                <a:spcPts val="400"/>
              </a:spcAft>
              <a:defRPr/>
            </a:pPr>
            <a:r>
              <a:rPr lang="en-US" altLang="zh-CN" dirty="0" smtClean="0">
                <a:ea typeface="SimSun" pitchFamily="2" charset="-122"/>
              </a:rPr>
              <a:t>For a (d, </a:t>
            </a:r>
            <a:r>
              <a:rPr lang="el-GR" altLang="zh-CN" dirty="0" smtClean="0">
                <a:cs typeface="Arial" charset="0"/>
              </a:rPr>
              <a:t>τ</a:t>
            </a:r>
            <a:r>
              <a:rPr lang="en-US" altLang="zh-CN" dirty="0" smtClean="0">
                <a:ea typeface="SimSun" pitchFamily="2" charset="-122"/>
              </a:rPr>
              <a:t>)-robust pattern </a:t>
            </a:r>
            <a:r>
              <a:rPr lang="el-GR" altLang="zh-CN" dirty="0" smtClean="0">
                <a:cs typeface="Arial" charset="0"/>
              </a:rPr>
              <a:t>α</a:t>
            </a:r>
            <a:r>
              <a:rPr lang="en-US" altLang="zh-CN" dirty="0" smtClean="0">
                <a:ea typeface="SimSun" pitchFamily="2" charset="-122"/>
              </a:rPr>
              <a:t>, it has               core patterns</a:t>
            </a:r>
          </a:p>
          <a:p>
            <a:pPr eaLnBrk="1" hangingPunct="1">
              <a:spcBef>
                <a:spcPts val="600"/>
              </a:spcBef>
              <a:spcAft>
                <a:spcPts val="400"/>
              </a:spcAft>
              <a:defRPr/>
            </a:pPr>
            <a:r>
              <a:rPr lang="en-US" altLang="zh-CN" dirty="0" smtClean="0">
                <a:ea typeface="SimSun" pitchFamily="2" charset="-122"/>
              </a:rPr>
              <a:t>Robustness of Colossal Patterns:  A colossal pattern tends to have much more core patterns than small patterns</a:t>
            </a:r>
          </a:p>
          <a:p>
            <a:pPr>
              <a:spcAft>
                <a:spcPts val="400"/>
              </a:spcAft>
              <a:defRPr/>
            </a:pPr>
            <a:r>
              <a:rPr lang="en-US" altLang="zh-CN" dirty="0" smtClean="0">
                <a:ea typeface="SimSun" pitchFamily="2" charset="-122"/>
              </a:rPr>
              <a:t>Such core patterns can be clustered together to form “</a:t>
            </a: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dense balls</a:t>
            </a:r>
            <a:r>
              <a:rPr lang="en-US" altLang="zh-CN" dirty="0" smtClean="0">
                <a:ea typeface="SimSun" pitchFamily="2" charset="-122"/>
              </a:rPr>
              <a:t>” based on pattern distance defined by </a:t>
            </a:r>
          </a:p>
        </p:txBody>
      </p:sp>
      <p:grpSp>
        <p:nvGrpSpPr>
          <p:cNvPr id="18437" name="Group 4"/>
          <p:cNvGrpSpPr>
            <a:grpSpLocks/>
          </p:cNvGrpSpPr>
          <p:nvPr/>
        </p:nvGrpSpPr>
        <p:grpSpPr bwMode="auto">
          <a:xfrm>
            <a:off x="1204111" y="1966320"/>
            <a:ext cx="3848181" cy="650131"/>
            <a:chOff x="1564" y="1931"/>
            <a:chExt cx="2053" cy="699"/>
          </a:xfrm>
        </p:grpSpPr>
        <p:graphicFrame>
          <p:nvGraphicFramePr>
            <p:cNvPr id="18440" name="Object 5"/>
            <p:cNvGraphicFramePr>
              <a:graphicFrameLocks noChangeAspect="1"/>
            </p:cNvGraphicFramePr>
            <p:nvPr/>
          </p:nvGraphicFramePr>
          <p:xfrm>
            <a:off x="1564" y="1931"/>
            <a:ext cx="1026" cy="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74" name="公式" r:id="rId4" imgW="583947" imgH="444307" progId="Equation.3">
                    <p:embed/>
                  </p:oleObj>
                </mc:Choice>
                <mc:Fallback>
                  <p:oleObj name="公式" r:id="rId4" imgW="583947" imgH="44430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4" y="1931"/>
                          <a:ext cx="1026" cy="6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1" name="Object 6"/>
            <p:cNvGraphicFramePr>
              <a:graphicFrameLocks noChangeAspect="1"/>
            </p:cNvGraphicFramePr>
            <p:nvPr/>
          </p:nvGraphicFramePr>
          <p:xfrm>
            <a:off x="2835" y="2094"/>
            <a:ext cx="782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75" name="公式" r:id="rId6" imgW="545626" imgH="177646" progId="Equation.3">
                    <p:embed/>
                  </p:oleObj>
                </mc:Choice>
                <mc:Fallback>
                  <p:oleObj name="公式" r:id="rId6" imgW="545626" imgH="1776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2094"/>
                          <a:ext cx="782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38" name="TextBox 2"/>
          <p:cNvSpPr txBox="1">
            <a:spLocks noChangeArrowheads="1"/>
          </p:cNvSpPr>
          <p:nvPr/>
        </p:nvSpPr>
        <p:spPr bwMode="auto">
          <a:xfrm>
            <a:off x="4982956" y="1904667"/>
            <a:ext cx="4115777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</a:rPr>
              <a:t>where </a:t>
            </a:r>
            <a:r>
              <a:rPr lang="el-GR" altLang="zh-CN" dirty="0">
                <a:solidFill>
                  <a:srgbClr val="000000"/>
                </a:solidFill>
                <a:cs typeface="Arial" pitchFamily="34" charset="0"/>
              </a:rPr>
              <a:t>τ</a:t>
            </a:r>
            <a:r>
              <a:rPr lang="en-US" altLang="zh-CN" dirty="0">
                <a:solidFill>
                  <a:srgbClr val="000000"/>
                </a:solidFill>
              </a:rPr>
              <a:t> is called the core ratio</a:t>
            </a:r>
          </a:p>
        </p:txBody>
      </p:sp>
      <p:graphicFrame>
        <p:nvGraphicFramePr>
          <p:cNvPr id="18439" name="Object 3"/>
          <p:cNvGraphicFramePr>
            <a:graphicFrameLocks noChangeAspect="1"/>
          </p:cNvGraphicFramePr>
          <p:nvPr>
            <p:extLst/>
          </p:nvPr>
        </p:nvGraphicFramePr>
        <p:xfrm>
          <a:off x="5179033" y="3730187"/>
          <a:ext cx="100676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6" name="公式" r:id="rId8" imgW="419100" imgH="228600" progId="Equation.3">
                  <p:embed/>
                </p:oleObj>
              </mc:Choice>
              <mc:Fallback>
                <p:oleObj name="公式" r:id="rId8" imgW="419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9033" y="3730187"/>
                        <a:ext cx="100676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5739856" y="5411092"/>
          <a:ext cx="2855472" cy="814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77" name="Equation" r:id="rId10" imgW="1625600" imgH="533400" progId="Equation.3">
                  <p:embed/>
                </p:oleObj>
              </mc:Choice>
              <mc:Fallback>
                <p:oleObj name="Equation" r:id="rId10" imgW="16256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9856" y="5411092"/>
                        <a:ext cx="2855472" cy="814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79118" y="5889438"/>
            <a:ext cx="4748979" cy="830997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defTabSz="457189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rgbClr val="000000"/>
                </a:solidFill>
              </a:rPr>
              <a:t>A random draw in the pattern space will hit somewhere in the ball with high probability</a:t>
            </a:r>
          </a:p>
        </p:txBody>
      </p:sp>
    </p:spTree>
    <p:extLst>
      <p:ext uri="{BB962C8B-B14F-4D97-AF65-F5344CB8AC3E}">
        <p14:creationId xmlns:p14="http://schemas.microsoft.com/office/powerpoint/2010/main" val="1841422091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04800"/>
            <a:ext cx="110003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b="1" dirty="0" smtClean="0">
                <a:ea typeface="SimSun" pitchFamily="2" charset="-122"/>
              </a:rPr>
              <a:t>The Pattern-Fusion Algorithm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143000"/>
            <a:ext cx="11277600" cy="53340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Initialization (Creating initial pool): Use an existing algorithm to mine all frequent patterns up to a small size, e.g., 3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Iteration (Iterative Pattern Fusion):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At each iteration, K seed patterns are randomly picked from the current pattern pool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For each seed pattern thus picked, we find all the patterns within a bounding ball centered at the seed pattern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All these patterns found are fused together to generate a set of super-patterns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All the super-patterns thus generated form a new pool for the next iteration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Termination: when the current pool contains no more than K patterns at the beginning of an iteration</a:t>
            </a:r>
          </a:p>
        </p:txBody>
      </p:sp>
    </p:spTree>
    <p:extLst>
      <p:ext uri="{BB962C8B-B14F-4D97-AF65-F5344CB8AC3E}">
        <p14:creationId xmlns:p14="http://schemas.microsoft.com/office/powerpoint/2010/main" val="34780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4000" b="1" dirty="0" smtClean="0">
                <a:ea typeface="SimSun" pitchFamily="2" charset="-122"/>
              </a:rPr>
              <a:t>Experimental Results on Data Set: ALL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93439" y="1181967"/>
            <a:ext cx="10972800" cy="1616651"/>
          </a:xfrm>
        </p:spPr>
        <p:txBody>
          <a:bodyPr/>
          <a:lstStyle/>
          <a:p>
            <a:r>
              <a:rPr lang="en-US" altLang="zh-CN" dirty="0" smtClean="0">
                <a:ea typeface="SimSun" pitchFamily="2" charset="-122"/>
              </a:rPr>
              <a:t>ALL: </a:t>
            </a:r>
            <a:r>
              <a:rPr lang="en-US" altLang="zh-CN" sz="2400" dirty="0" smtClean="0">
                <a:ea typeface="SimSun" pitchFamily="2" charset="-122"/>
              </a:rPr>
              <a:t>A popular gene expression </a:t>
            </a:r>
            <a:r>
              <a:rPr lang="en-US" dirty="0" smtClean="0"/>
              <a:t>clinical </a:t>
            </a:r>
            <a:r>
              <a:rPr lang="en-US" dirty="0"/>
              <a:t>data </a:t>
            </a:r>
            <a:r>
              <a:rPr lang="en-US" dirty="0" smtClean="0"/>
              <a:t>set on </a:t>
            </a:r>
            <a:r>
              <a:rPr lang="en-US" dirty="0"/>
              <a:t>ALL-AML </a:t>
            </a:r>
            <a:r>
              <a:rPr lang="en-US" dirty="0" smtClean="0"/>
              <a:t>leukemia, </a:t>
            </a:r>
            <a:r>
              <a:rPr lang="en-US" altLang="zh-CN" sz="2400" dirty="0" smtClean="0">
                <a:ea typeface="SimSun" pitchFamily="2" charset="-122"/>
              </a:rPr>
              <a:t>with 38 transactions, each with 866 columns.   There are 1736 items in total.</a:t>
            </a:r>
          </a:p>
          <a:p>
            <a:pPr lvl="1" eaLnBrk="1" hangingPunct="1"/>
            <a:r>
              <a:rPr lang="en-US" altLang="zh-CN" sz="2400" dirty="0" smtClean="0">
                <a:ea typeface="SimSun" pitchFamily="2" charset="-122"/>
              </a:rPr>
              <a:t>When </a:t>
            </a:r>
            <a:r>
              <a:rPr lang="en-US" dirty="0" smtClean="0"/>
              <a:t>minimum </a:t>
            </a:r>
            <a:r>
              <a:rPr lang="en-US" dirty="0"/>
              <a:t>support </a:t>
            </a:r>
            <a:r>
              <a:rPr lang="en-US" dirty="0" smtClean="0"/>
              <a:t>is </a:t>
            </a:r>
            <a:r>
              <a:rPr lang="en-US" dirty="0"/>
              <a:t>high (e.g., 30), </a:t>
            </a:r>
            <a:r>
              <a:rPr lang="en-US" dirty="0" smtClean="0"/>
              <a:t>Pattern-Fusion gets </a:t>
            </a:r>
            <a:r>
              <a:rPr lang="en-US" dirty="0"/>
              <a:t>all the largest colossal patterns with size </a:t>
            </a:r>
            <a:r>
              <a:rPr lang="en-US" dirty="0" smtClean="0"/>
              <a:t>greater than 85</a:t>
            </a:r>
            <a:endParaRPr lang="en-US" altLang="zh-CN" sz="2400" dirty="0" smtClean="0">
              <a:ea typeface="SimSun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3200" dirty="0" smtClean="0">
              <a:ea typeface="SimSun" pitchFamily="2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0611"/>
            <a:ext cx="5095875" cy="330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73" y="2884152"/>
            <a:ext cx="5769791" cy="340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8000" y="6331570"/>
            <a:ext cx="5019710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dirty="0" smtClean="0">
                <a:solidFill>
                  <a:srgbClr val="000000"/>
                </a:solidFill>
              </a:rPr>
              <a:t>Mining colossal patterns on a Leukemia dataset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6605" y="6318202"/>
            <a:ext cx="5205542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dirty="0" smtClean="0">
                <a:solidFill>
                  <a:srgbClr val="000000"/>
                </a:solidFill>
              </a:rPr>
              <a:t>Algorithm runtime comparison on another dataset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0028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4000" dirty="0"/>
              <a:t>Chapter 7 : Advanced Frequent Pattern Mining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7688" y="1371600"/>
            <a:ext cx="10532282" cy="507492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Pattern Mining: A Road Map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Mining Diverse Patterns</a:t>
            </a:r>
            <a:endParaRPr lang="en-US" altLang="en-US" sz="2800" dirty="0"/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Constraint-Based Frequent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Mining High-Dimensional Data and Colossal Patterns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Sequential </a:t>
            </a:r>
            <a:r>
              <a:rPr lang="en-US" altLang="en-US" sz="2800" dirty="0"/>
              <a:t>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Graph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2" name="Striped Right Arrow 1"/>
          <p:cNvSpPr/>
          <p:nvPr/>
        </p:nvSpPr>
        <p:spPr>
          <a:xfrm rot="9075611">
            <a:off x="5194097" y="4276128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0926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799"/>
            <a:ext cx="12192000" cy="63817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 smtClean="0"/>
              <a:t>Sequence Databases &amp; Sequential Patterns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203037"/>
            <a:ext cx="10390909" cy="5181600"/>
          </a:xfrm>
        </p:spPr>
        <p:txBody>
          <a:bodyPr/>
          <a:lstStyle/>
          <a:p>
            <a:pPr eaLnBrk="1" hangingPunct="1">
              <a:spcAft>
                <a:spcPts val="100"/>
              </a:spcAft>
            </a:pPr>
            <a:r>
              <a:rPr lang="en-US" altLang="en-US" sz="2400" dirty="0" smtClean="0"/>
              <a:t>Sequential pattern mining has broad applications</a:t>
            </a:r>
          </a:p>
          <a:p>
            <a:pPr lvl="1" eaLnBrk="1" hangingPunct="1">
              <a:spcAft>
                <a:spcPts val="100"/>
              </a:spcAft>
            </a:pPr>
            <a:r>
              <a:rPr lang="en-US" altLang="en-US" sz="2400" dirty="0" smtClean="0"/>
              <a:t>Customer shopping sequences</a:t>
            </a:r>
          </a:p>
          <a:p>
            <a:pPr lvl="2" eaLnBrk="1" hangingPunct="1">
              <a:spcAft>
                <a:spcPts val="100"/>
              </a:spcAft>
            </a:pPr>
            <a:r>
              <a:rPr lang="en-US" altLang="en-US" sz="2400" dirty="0" smtClean="0"/>
              <a:t>Purchase a laptop first, then a digital camera, and then a smartphone, within 6 months</a:t>
            </a:r>
          </a:p>
          <a:p>
            <a:pPr lvl="1" eaLnBrk="1" hangingPunct="1">
              <a:spcAft>
                <a:spcPts val="100"/>
              </a:spcAft>
            </a:pPr>
            <a:r>
              <a:rPr lang="en-US" altLang="en-US" sz="2400" dirty="0" smtClean="0"/>
              <a:t>Medical treatments, natural disasters (e.g., earthquakes), science &amp; engineering processes, stocks and markets, ...</a:t>
            </a:r>
          </a:p>
          <a:p>
            <a:pPr lvl="1" eaLnBrk="1" hangingPunct="1">
              <a:spcAft>
                <a:spcPts val="100"/>
              </a:spcAft>
            </a:pPr>
            <a:r>
              <a:rPr lang="en-US" altLang="en-US" sz="2400" dirty="0" smtClean="0"/>
              <a:t>Weblog click streams, calling patterns, …</a:t>
            </a:r>
          </a:p>
          <a:p>
            <a:pPr lvl="1" eaLnBrk="1" hangingPunct="1">
              <a:spcAft>
                <a:spcPts val="100"/>
              </a:spcAft>
            </a:pPr>
            <a:r>
              <a:rPr lang="en-US" altLang="en-US" sz="2400" dirty="0" smtClean="0"/>
              <a:t>Software engineering: Program execution sequences, …</a:t>
            </a:r>
          </a:p>
          <a:p>
            <a:pPr lvl="1" eaLnBrk="1" hangingPunct="1">
              <a:spcAft>
                <a:spcPts val="100"/>
              </a:spcAft>
            </a:pPr>
            <a:r>
              <a:rPr lang="en-US" altLang="en-US" sz="2400" dirty="0" smtClean="0"/>
              <a:t>Biological sequences: DNA, protein, …</a:t>
            </a:r>
          </a:p>
          <a:p>
            <a:pPr eaLnBrk="1" hangingPunct="1">
              <a:spcAft>
                <a:spcPts val="100"/>
              </a:spcAft>
            </a:pPr>
            <a:r>
              <a:rPr lang="en-US" altLang="en-US" sz="2400" dirty="0" smtClean="0"/>
              <a:t>Transaction DB, sequence DB vs. time-series DB</a:t>
            </a:r>
          </a:p>
          <a:p>
            <a:pPr eaLnBrk="1" hangingPunct="1">
              <a:spcAft>
                <a:spcPts val="100"/>
              </a:spcAft>
            </a:pPr>
            <a:r>
              <a:rPr lang="en-US" altLang="en-US" sz="2400" dirty="0" smtClean="0"/>
              <a:t>Gapped vs. non-gapped sequential patterns</a:t>
            </a:r>
          </a:p>
          <a:p>
            <a:pPr lvl="1">
              <a:spcAft>
                <a:spcPts val="100"/>
              </a:spcAft>
            </a:pPr>
            <a:r>
              <a:rPr lang="en-US" altLang="en-US" sz="2400" dirty="0" smtClean="0"/>
              <a:t>Shopping sequences, clicking streams vs. biological sequences</a:t>
            </a:r>
          </a:p>
        </p:txBody>
      </p:sp>
    </p:spTree>
    <p:extLst>
      <p:ext uri="{BB962C8B-B14F-4D97-AF65-F5344CB8AC3E}">
        <p14:creationId xmlns:p14="http://schemas.microsoft.com/office/powerpoint/2010/main" val="255530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Placeholder 2"/>
          <p:cNvSpPr>
            <a:spLocks noGrp="1"/>
          </p:cNvSpPr>
          <p:nvPr>
            <p:ph type="body" sz="half" idx="1"/>
          </p:nvPr>
        </p:nvSpPr>
        <p:spPr>
          <a:xfrm rot="16200000">
            <a:off x="-2175511" y="2979420"/>
            <a:ext cx="5623560" cy="533400"/>
          </a:xfrm>
          <a:solidFill>
            <a:srgbClr val="FFFF00"/>
          </a:solidFill>
        </p:spPr>
        <p:txBody>
          <a:bodyPr/>
          <a:lstStyle/>
          <a:p>
            <a:pPr marL="0" indent="0" algn="ctr">
              <a:buNone/>
            </a:pPr>
            <a:r>
              <a:rPr lang="en-US" altLang="en-US" b="1" dirty="0"/>
              <a:t>Research on Pattern Mining: A Road Map</a:t>
            </a:r>
          </a:p>
        </p:txBody>
      </p:sp>
      <p:sp>
        <p:nvSpPr>
          <p:cNvPr id="819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763000" y="6477000"/>
            <a:ext cx="1905000" cy="3810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3688EA-C549-44EF-ABEA-99577FFE0A8C}" type="slidenum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/>
          </a:p>
        </p:txBody>
      </p:sp>
      <p:pic>
        <p:nvPicPr>
          <p:cNvPr id="81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69" y="19050"/>
            <a:ext cx="10808971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27591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-304800" y="341314"/>
            <a:ext cx="12801600" cy="57308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 smtClean="0"/>
              <a:t>Sequential Pattern and Sequential Pattern Mining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295400"/>
            <a:ext cx="11277600" cy="809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u="sng" dirty="0" smtClean="0"/>
              <a:t>Sequential pattern mining</a:t>
            </a:r>
            <a:r>
              <a:rPr lang="en-US" altLang="en-US" sz="2400" dirty="0" smtClean="0"/>
              <a:t>: Given a set of sequences, find the </a:t>
            </a:r>
            <a:r>
              <a:rPr lang="en-US" altLang="en-US" sz="2400" dirty="0" smtClean="0">
                <a:solidFill>
                  <a:srgbClr val="FF0000"/>
                </a:solidFill>
              </a:rPr>
              <a:t>complete set of 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frequent </a:t>
            </a:r>
            <a:r>
              <a:rPr lang="en-US" altLang="en-US" sz="2400" dirty="0" smtClean="0">
                <a:solidFill>
                  <a:srgbClr val="FF0000"/>
                </a:solidFill>
              </a:rPr>
              <a:t>subsequences </a:t>
            </a:r>
            <a:r>
              <a:rPr lang="en-US" altLang="en-US" sz="2400" dirty="0" smtClean="0"/>
              <a:t>(i.e., satisfying the </a:t>
            </a:r>
            <a:r>
              <a:rPr lang="en-US" altLang="en-US" sz="2400" dirty="0" err="1" smtClean="0"/>
              <a:t>min_sup</a:t>
            </a:r>
            <a:r>
              <a:rPr lang="en-US" altLang="en-US" sz="2400" dirty="0" smtClean="0"/>
              <a:t> threshold)</a:t>
            </a:r>
          </a:p>
        </p:txBody>
      </p:sp>
      <p:sp>
        <p:nvSpPr>
          <p:cNvPr id="797700" name="Text Box 4"/>
          <p:cNvSpPr txBox="1">
            <a:spLocks noChangeArrowheads="1"/>
          </p:cNvSpPr>
          <p:nvPr/>
        </p:nvSpPr>
        <p:spPr bwMode="auto">
          <a:xfrm>
            <a:off x="1010709" y="2514600"/>
            <a:ext cx="28939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457189">
              <a:defRPr/>
            </a:pPr>
            <a:r>
              <a:rPr lang="en-US" sz="2400" dirty="0">
                <a:solidFill>
                  <a:srgbClr val="000000"/>
                </a:solidFill>
              </a:rPr>
              <a:t>A </a:t>
            </a:r>
            <a:r>
              <a:rPr lang="en-US" sz="2400" i="1" u="sng" dirty="0">
                <a:solidFill>
                  <a:srgbClr val="FF0000"/>
                </a:solidFill>
              </a:rPr>
              <a:t>sequence database</a:t>
            </a:r>
            <a:r>
              <a:rPr lang="en-US" sz="24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6029324" y="2590800"/>
            <a:ext cx="50292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A </a:t>
            </a:r>
            <a:r>
              <a:rPr lang="en-US" altLang="en-US" sz="2800" i="1" u="sng" dirty="0" smtClean="0">
                <a:solidFill>
                  <a:srgbClr val="FF0000"/>
                </a:solidFill>
              </a:rPr>
              <a:t>sequence</a:t>
            </a:r>
            <a:r>
              <a:rPr lang="en-US" altLang="en-US" sz="2800" u="sng" dirty="0" smtClean="0">
                <a:solidFill>
                  <a:srgbClr val="FF0000"/>
                </a:solidFill>
              </a:rPr>
              <a:t>:</a:t>
            </a:r>
            <a:r>
              <a:rPr lang="en-US" altLang="en-US" sz="2800" dirty="0" smtClean="0">
                <a:solidFill>
                  <a:srgbClr val="000000"/>
                </a:solidFill>
              </a:rPr>
              <a:t>  &lt; </a:t>
            </a:r>
            <a:r>
              <a:rPr lang="en-US" altLang="en-US" sz="2800" dirty="0">
                <a:solidFill>
                  <a:srgbClr val="000000"/>
                </a:solidFill>
              </a:rPr>
              <a:t>(</a:t>
            </a:r>
            <a:r>
              <a:rPr lang="en-US" altLang="en-US" sz="2800" dirty="0" err="1">
                <a:solidFill>
                  <a:srgbClr val="000000"/>
                </a:solidFill>
              </a:rPr>
              <a:t>ef</a:t>
            </a:r>
            <a:r>
              <a:rPr lang="en-US" altLang="en-US" sz="2800" dirty="0">
                <a:solidFill>
                  <a:srgbClr val="000000"/>
                </a:solidFill>
              </a:rPr>
              <a:t>) (ab)  (</a:t>
            </a:r>
            <a:r>
              <a:rPr lang="en-US" altLang="en-US" sz="2800" dirty="0" err="1">
                <a:solidFill>
                  <a:srgbClr val="000000"/>
                </a:solidFill>
              </a:rPr>
              <a:t>df</a:t>
            </a:r>
            <a:r>
              <a:rPr lang="en-US" altLang="en-US" sz="2800" dirty="0">
                <a:solidFill>
                  <a:srgbClr val="000000"/>
                </a:solidFill>
              </a:rPr>
              <a:t>) c b &gt;</a:t>
            </a:r>
          </a:p>
        </p:txBody>
      </p:sp>
      <p:sp>
        <p:nvSpPr>
          <p:cNvPr id="797702" name="Text Box 6"/>
          <p:cNvSpPr txBox="1">
            <a:spLocks noChangeArrowheads="1"/>
          </p:cNvSpPr>
          <p:nvPr/>
        </p:nvSpPr>
        <p:spPr bwMode="auto">
          <a:xfrm>
            <a:off x="4876800" y="3505200"/>
            <a:ext cx="7315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defTabSz="457189">
              <a:buClr>
                <a:srgbClr val="170981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rgbClr val="000000"/>
                </a:solidFill>
              </a:rPr>
              <a:t>An </a:t>
            </a:r>
            <a:r>
              <a:rPr lang="en-US" sz="2400" u="sng" dirty="0">
                <a:solidFill>
                  <a:srgbClr val="FF0000"/>
                </a:solidFill>
              </a:rPr>
              <a:t>element</a:t>
            </a:r>
            <a:r>
              <a:rPr lang="en-US" sz="2400" dirty="0">
                <a:solidFill>
                  <a:srgbClr val="000000"/>
                </a:solidFill>
              </a:rPr>
              <a:t> may contain a set of </a:t>
            </a:r>
            <a:r>
              <a:rPr lang="en-US" sz="2400" i="1" dirty="0">
                <a:solidFill>
                  <a:srgbClr val="FF0000"/>
                </a:solidFill>
              </a:rPr>
              <a:t>items</a:t>
            </a:r>
            <a:r>
              <a:rPr lang="en-US" sz="2400" dirty="0">
                <a:solidFill>
                  <a:srgbClr val="000000"/>
                </a:solidFill>
              </a:rPr>
              <a:t> (also called </a:t>
            </a:r>
            <a:r>
              <a:rPr lang="en-US" sz="2400" i="1" dirty="0">
                <a:solidFill>
                  <a:srgbClr val="FF0000"/>
                </a:solidFill>
              </a:rPr>
              <a:t>events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marL="342900" indent="-342900" defTabSz="457189">
              <a:buClr>
                <a:srgbClr val="170981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rgbClr val="000000"/>
                </a:solidFill>
              </a:rPr>
              <a:t>Items within an element are unordered and we list them alphabetically</a:t>
            </a:r>
            <a:r>
              <a:rPr lang="en-US" sz="2400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797711" name="Text Box 15"/>
          <p:cNvSpPr txBox="1">
            <a:spLocks noChangeArrowheads="1"/>
          </p:cNvSpPr>
          <p:nvPr/>
        </p:nvSpPr>
        <p:spPr bwMode="auto">
          <a:xfrm>
            <a:off x="5054600" y="5105400"/>
            <a:ext cx="6156325" cy="461665"/>
          </a:xfrm>
          <a:prstGeom prst="rect">
            <a:avLst/>
          </a:prstGeom>
          <a:solidFill>
            <a:srgbClr val="F6E6EA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57189">
              <a:defRPr/>
            </a:pPr>
            <a:r>
              <a:rPr lang="en-US" sz="2400" dirty="0">
                <a:solidFill>
                  <a:srgbClr val="000000"/>
                </a:solidFill>
              </a:rPr>
              <a:t>&lt;a(</a:t>
            </a:r>
            <a:r>
              <a:rPr lang="en-US" sz="2400" dirty="0" err="1">
                <a:solidFill>
                  <a:srgbClr val="000000"/>
                </a:solidFill>
              </a:rPr>
              <a:t>bc</a:t>
            </a:r>
            <a:r>
              <a:rPr lang="en-US" sz="2400" dirty="0">
                <a:solidFill>
                  <a:srgbClr val="000000"/>
                </a:solidFill>
              </a:rPr>
              <a:t>)dc&gt; is a </a:t>
            </a:r>
            <a:r>
              <a:rPr lang="en-US" sz="2400" i="1" u="sng" dirty="0">
                <a:solidFill>
                  <a:srgbClr val="FF0000"/>
                </a:solidFill>
              </a:rPr>
              <a:t>subsequence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of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&lt;</a:t>
            </a:r>
            <a:r>
              <a:rPr lang="en-US" sz="2400" u="sng" dirty="0">
                <a:solidFill>
                  <a:srgbClr val="FF0000"/>
                </a:solidFill>
              </a:rPr>
              <a:t>a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a</a:t>
            </a:r>
            <a:r>
              <a:rPr lang="en-US" sz="2400" u="sng" dirty="0" err="1">
                <a:solidFill>
                  <a:srgbClr val="FF0000"/>
                </a:solidFill>
              </a:rPr>
              <a:t>bc</a:t>
            </a:r>
            <a:r>
              <a:rPr lang="en-US" sz="2400" dirty="0">
                <a:solidFill>
                  <a:srgbClr val="000000"/>
                </a:solidFill>
              </a:rPr>
              <a:t>)(ac)</a:t>
            </a:r>
            <a:r>
              <a:rPr lang="en-US" sz="2400" u="sng" dirty="0">
                <a:solidFill>
                  <a:srgbClr val="FF0000"/>
                </a:solidFill>
              </a:rPr>
              <a:t>d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u="sng" dirty="0" err="1">
                <a:solidFill>
                  <a:srgbClr val="FF0000"/>
                </a:solidFill>
              </a:rPr>
              <a:t>c</a:t>
            </a:r>
            <a:r>
              <a:rPr lang="en-US" sz="2400" dirty="0" err="1">
                <a:solidFill>
                  <a:srgbClr val="000000"/>
                </a:solidFill>
              </a:rPr>
              <a:t>f</a:t>
            </a:r>
            <a:r>
              <a:rPr lang="en-US" sz="2400" dirty="0">
                <a:solidFill>
                  <a:srgbClr val="000000"/>
                </a:solidFill>
              </a:rPr>
              <a:t>)&gt;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10400" y="2667000"/>
            <a:ext cx="3759200" cy="914400"/>
            <a:chOff x="7010400" y="2667000"/>
            <a:chExt cx="3759200" cy="914400"/>
          </a:xfrm>
        </p:grpSpPr>
        <p:sp>
          <p:nvSpPr>
            <p:cNvPr id="5127" name="Rectangle 7"/>
            <p:cNvSpPr>
              <a:spLocks noChangeArrowheads="1"/>
            </p:cNvSpPr>
            <p:nvPr/>
          </p:nvSpPr>
          <p:spPr bwMode="auto">
            <a:xfrm>
              <a:off x="8128000" y="2667001"/>
              <a:ext cx="687917" cy="38417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5128" name="Rectangle 8"/>
            <p:cNvSpPr>
              <a:spLocks noChangeArrowheads="1"/>
            </p:cNvSpPr>
            <p:nvPr/>
          </p:nvSpPr>
          <p:spPr bwMode="auto">
            <a:xfrm>
              <a:off x="8839200" y="2667000"/>
              <a:ext cx="677333" cy="3810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5129" name="Rectangle 9"/>
            <p:cNvSpPr>
              <a:spLocks noChangeArrowheads="1"/>
            </p:cNvSpPr>
            <p:nvPr/>
          </p:nvSpPr>
          <p:spPr bwMode="auto">
            <a:xfrm>
              <a:off x="9571843" y="2667000"/>
              <a:ext cx="516466" cy="3810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5130" name="Rectangle 10"/>
            <p:cNvSpPr>
              <a:spLocks noChangeArrowheads="1"/>
            </p:cNvSpPr>
            <p:nvPr/>
          </p:nvSpPr>
          <p:spPr bwMode="auto">
            <a:xfrm>
              <a:off x="10088308" y="2667000"/>
              <a:ext cx="304800" cy="3810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5131" name="Line 11"/>
            <p:cNvSpPr>
              <a:spLocks noChangeShapeType="1"/>
            </p:cNvSpPr>
            <p:nvPr/>
          </p:nvSpPr>
          <p:spPr bwMode="auto">
            <a:xfrm flipV="1">
              <a:off x="7010400" y="3048000"/>
              <a:ext cx="1422400" cy="533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32" name="Line 12"/>
            <p:cNvSpPr>
              <a:spLocks noChangeShapeType="1"/>
            </p:cNvSpPr>
            <p:nvPr/>
          </p:nvSpPr>
          <p:spPr bwMode="auto">
            <a:xfrm flipV="1">
              <a:off x="7112000" y="3048000"/>
              <a:ext cx="2133600" cy="533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33" name="Line 13"/>
            <p:cNvSpPr>
              <a:spLocks noChangeShapeType="1"/>
            </p:cNvSpPr>
            <p:nvPr/>
          </p:nvSpPr>
          <p:spPr bwMode="auto">
            <a:xfrm flipV="1">
              <a:off x="7010401" y="3048000"/>
              <a:ext cx="2851151" cy="533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34" name="Line 14"/>
            <p:cNvSpPr>
              <a:spLocks noChangeShapeType="1"/>
            </p:cNvSpPr>
            <p:nvPr/>
          </p:nvSpPr>
          <p:spPr bwMode="auto">
            <a:xfrm flipV="1">
              <a:off x="7112001" y="3048000"/>
              <a:ext cx="3323167" cy="533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36" name="Rectangle 37"/>
            <p:cNvSpPr>
              <a:spLocks noChangeArrowheads="1"/>
            </p:cNvSpPr>
            <p:nvPr/>
          </p:nvSpPr>
          <p:spPr bwMode="auto">
            <a:xfrm>
              <a:off x="10398331" y="2667000"/>
              <a:ext cx="304800" cy="3810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5137" name="Line 38"/>
            <p:cNvSpPr>
              <a:spLocks noChangeShapeType="1"/>
            </p:cNvSpPr>
            <p:nvPr/>
          </p:nvSpPr>
          <p:spPr bwMode="auto">
            <a:xfrm flipV="1">
              <a:off x="7010400" y="3048000"/>
              <a:ext cx="3759200" cy="533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836085" y="3048000"/>
          <a:ext cx="3989916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40315"/>
                <a:gridCol w="3149601"/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sz="24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kumimoji="0" lang="en-US" sz="24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</a:t>
                      </a:r>
                      <a:r>
                        <a:rPr kumimoji="0" lang="en-US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)d(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24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&lt;(ad)c(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sz="24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24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24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24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660400" y="5757863"/>
            <a:ext cx="9121775" cy="54768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Given </a:t>
            </a:r>
            <a:r>
              <a:rPr lang="en-US" sz="2400" i="1" u="sng" dirty="0">
                <a:solidFill>
                  <a:srgbClr val="FF0000"/>
                </a:solidFill>
              </a:rPr>
              <a:t>support threshold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min_sup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= 2, &lt;(ab)c&gt; is a </a:t>
            </a:r>
            <a:r>
              <a:rPr lang="en-US" sz="2400" i="1" u="sng" dirty="0">
                <a:solidFill>
                  <a:srgbClr val="FF0000"/>
                </a:solidFill>
              </a:rPr>
              <a:t>sequential pattern</a:t>
            </a:r>
          </a:p>
        </p:txBody>
      </p:sp>
    </p:spTree>
    <p:extLst>
      <p:ext uri="{BB962C8B-B14F-4D97-AF65-F5344CB8AC3E}">
        <p14:creationId xmlns:p14="http://schemas.microsoft.com/office/powerpoint/2010/main" val="21487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381000"/>
            <a:ext cx="10797117" cy="579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Sequential Pattern Mining Algorithms</a:t>
            </a:r>
            <a:endParaRPr lang="en-US" altLang="en-US" sz="320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219200"/>
            <a:ext cx="10538691" cy="4904509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Algorithm requirement: </a:t>
            </a:r>
            <a:r>
              <a:rPr lang="en-US" altLang="en-US" sz="2400" dirty="0" smtClean="0">
                <a:solidFill>
                  <a:srgbClr val="FF0000"/>
                </a:solidFill>
              </a:rPr>
              <a:t>Efficient, scalable, finding complete set, incorporating various kinds of user-specific constraints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The </a:t>
            </a:r>
            <a:r>
              <a:rPr lang="en-US" altLang="en-US" sz="2400" dirty="0" err="1" smtClean="0"/>
              <a:t>Apriori</a:t>
            </a:r>
            <a:r>
              <a:rPr lang="en-US" altLang="en-US" sz="2400" dirty="0" smtClean="0"/>
              <a:t> property still holds:  If a subsequence s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is infrequent, </a:t>
            </a:r>
            <a:r>
              <a:rPr lang="en-US" altLang="en-US" sz="2400" dirty="0" smtClean="0">
                <a:sym typeface="Wingdings" pitchFamily="2" charset="2"/>
              </a:rPr>
              <a:t>none of s</a:t>
            </a:r>
            <a:r>
              <a:rPr lang="en-US" altLang="en-US" sz="2400" baseline="-25000" dirty="0" smtClean="0">
                <a:sym typeface="Wingdings" pitchFamily="2" charset="2"/>
              </a:rPr>
              <a:t>1</a:t>
            </a:r>
            <a:r>
              <a:rPr lang="en-US" altLang="en-US" sz="2400" dirty="0" smtClean="0">
                <a:sym typeface="Wingdings" pitchFamily="2" charset="2"/>
              </a:rPr>
              <a:t>’s super-sequences can be frequent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Representative algorithms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>
                <a:solidFill>
                  <a:srgbClr val="FF0000"/>
                </a:solidFill>
              </a:rPr>
              <a:t>GSP</a:t>
            </a:r>
            <a:r>
              <a:rPr lang="en-US" altLang="en-US" sz="2400" dirty="0" smtClean="0">
                <a:solidFill>
                  <a:schemeClr val="hlink"/>
                </a:solidFill>
              </a:rPr>
              <a:t> </a:t>
            </a:r>
            <a:r>
              <a:rPr lang="en-US" altLang="en-US" sz="2400" dirty="0" smtClean="0"/>
              <a:t>(Generalized Sequential Patterns): </a:t>
            </a:r>
            <a:r>
              <a:rPr lang="en-US" altLang="en-US" sz="2400" dirty="0" err="1" smtClean="0"/>
              <a:t>Srikant</a:t>
            </a:r>
            <a:r>
              <a:rPr lang="en-US" altLang="en-US" sz="2400" dirty="0" smtClean="0"/>
              <a:t> &amp; Agrawal @ EDBT’96)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Vertical format-based mining: </a:t>
            </a:r>
            <a:r>
              <a:rPr lang="en-US" altLang="en-US" sz="2400" dirty="0" smtClean="0">
                <a:solidFill>
                  <a:srgbClr val="FF0000"/>
                </a:solidFill>
              </a:rPr>
              <a:t>SPADE</a:t>
            </a:r>
            <a:r>
              <a:rPr lang="en-US" altLang="en-US" sz="2400" dirty="0" smtClean="0"/>
              <a:t> (</a:t>
            </a:r>
            <a:r>
              <a:rPr lang="en-US" altLang="en-US" sz="2400" dirty="0" err="1" smtClean="0"/>
              <a:t>Zaki@Machine</a:t>
            </a:r>
            <a:r>
              <a:rPr lang="en-US" altLang="en-US" sz="2400" dirty="0" smtClean="0"/>
              <a:t> Leanining’00)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Pattern-growth methods: </a:t>
            </a:r>
            <a:r>
              <a:rPr lang="en-US" altLang="en-US" sz="2400" dirty="0" err="1" smtClean="0">
                <a:solidFill>
                  <a:srgbClr val="FF0000"/>
                </a:solidFill>
              </a:rPr>
              <a:t>PrefixSpan</a:t>
            </a:r>
            <a:r>
              <a:rPr lang="en-US" altLang="en-US" sz="2400" dirty="0" smtClean="0"/>
              <a:t> (Pei, et al. @TKDE’04)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Mining closed sequential patterns: </a:t>
            </a:r>
            <a:r>
              <a:rPr lang="en-US" altLang="en-US" sz="2400" dirty="0" err="1" smtClean="0">
                <a:solidFill>
                  <a:srgbClr val="FF0000"/>
                </a:solidFill>
              </a:rPr>
              <a:t>CloSpan</a:t>
            </a:r>
            <a:r>
              <a:rPr lang="en-US" altLang="en-US" sz="2400" dirty="0" smtClean="0"/>
              <a:t> (Yan, et al. @SDM’03)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Constraint-based sequential pattern mining </a:t>
            </a:r>
          </a:p>
        </p:txBody>
      </p:sp>
    </p:spTree>
    <p:extLst>
      <p:ext uri="{BB962C8B-B14F-4D97-AF65-F5344CB8AC3E}">
        <p14:creationId xmlns:p14="http://schemas.microsoft.com/office/powerpoint/2010/main" val="318760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 smtClean="0"/>
              <a:t>GSP: </a:t>
            </a:r>
            <a:r>
              <a:rPr lang="en-US" altLang="en-US" sz="4000" dirty="0" err="1" smtClean="0"/>
              <a:t>Apriori</a:t>
            </a:r>
            <a:r>
              <a:rPr lang="en-US" altLang="en-US" sz="4000" dirty="0" smtClean="0"/>
              <a:t>-Based Sequential Pattern Mining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63784"/>
            <a:ext cx="7511845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Initial candidates: All singleton sequences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&lt;a&gt;, &lt;b&gt;, &lt;c&gt;, &lt;d&gt;, &lt;e&gt;, &lt;f&gt;, &lt;g&gt;, &lt;h&gt;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Scan DB once, count support for each candidate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Generate length-2 candidate sequences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7887551" y="1277892"/>
          <a:ext cx="3048000" cy="21240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1200"/>
                <a:gridCol w="2336800"/>
              </a:tblGrid>
              <a:tr h="365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   </a:t>
                      </a: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 marT="45734" marB="45734"/>
                </a:tc>
              </a:tr>
              <a:tr h="35570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bd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cb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(ac)&gt;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34" marB="45734"/>
                </a:tc>
              </a:tr>
              <a:tr h="35570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&lt;(bf)(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ce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)b(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fg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34" marB="45734"/>
                </a:tc>
              </a:tr>
              <a:tr h="35570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&lt;(ah)(bf)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abf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34" marB="45734"/>
                </a:tc>
              </a:tr>
              <a:tr h="33538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&lt;(be)(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ce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)d&gt;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34" marB="45734"/>
                </a:tc>
              </a:tr>
              <a:tr h="35570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50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bd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bcb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ade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34" marB="45734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7501" y="2862118"/>
            <a:ext cx="139887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 defTabSz="457189">
              <a:defRPr/>
            </a:pPr>
            <a:r>
              <a:rPr lang="en-US" sz="1800" i="1" dirty="0" err="1">
                <a:solidFill>
                  <a:srgbClr val="000000"/>
                </a:solidFill>
              </a:rPr>
              <a:t>min_sup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=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4800" y="3533776"/>
          <a:ext cx="1297518" cy="298767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8347"/>
                <a:gridCol w="609171"/>
              </a:tblGrid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Cand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.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sup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&lt;a&gt;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3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&lt;b&gt;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5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&lt;c&gt;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4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&lt;d&gt;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3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&lt;e&gt;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3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&lt;f&gt;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2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&lt;g&gt;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1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&lt;h&gt;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1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835" marR="121835" marT="45730" marB="45730"/>
                </a:tc>
              </a:tr>
            </a:tbl>
          </a:graphicData>
        </a:graphic>
      </p:graphicFrame>
      <p:graphicFrame>
        <p:nvGraphicFramePr>
          <p:cNvPr id="35" name="Group 3"/>
          <p:cNvGraphicFramePr>
            <a:graphicFrameLocks noGrp="1"/>
          </p:cNvGraphicFramePr>
          <p:nvPr>
            <p:extLst/>
          </p:nvPr>
        </p:nvGraphicFramePr>
        <p:xfrm>
          <a:off x="1930400" y="2806700"/>
          <a:ext cx="5892800" cy="2006599"/>
        </p:xfrm>
        <a:graphic>
          <a:graphicData uri="http://schemas.openxmlformats.org/drawingml/2006/table">
            <a:tbl>
              <a:tblPr/>
              <a:tblGrid>
                <a:gridCol w="767889"/>
                <a:gridCol w="863204"/>
                <a:gridCol w="863204"/>
                <a:gridCol w="861403"/>
                <a:gridCol w="863204"/>
                <a:gridCol w="865005"/>
                <a:gridCol w="808891"/>
              </a:tblGrid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&lt;ad&gt;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&lt;bb&gt;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&lt;bd&gt;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&lt;be&gt;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&lt;bf&gt;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&lt;cd&gt;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dd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&lt;ea&gt;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&lt;eb&gt;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ee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&lt;ef&gt;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&lt;fa&gt;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&lt;fb&gt;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&lt;fc&gt;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&lt;fd&gt;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fe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ff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6" name="Group 69"/>
          <p:cNvGraphicFramePr>
            <a:graphicFrameLocks noGrp="1"/>
          </p:cNvGraphicFramePr>
          <p:nvPr>
            <p:extLst/>
          </p:nvPr>
        </p:nvGraphicFramePr>
        <p:xfrm>
          <a:off x="1828800" y="4905375"/>
          <a:ext cx="5994400" cy="1925640"/>
        </p:xfrm>
        <a:graphic>
          <a:graphicData uri="http://schemas.openxmlformats.org/drawingml/2006/table">
            <a:tbl>
              <a:tblPr/>
              <a:tblGrid>
                <a:gridCol w="699541"/>
                <a:gridCol w="621259"/>
                <a:gridCol w="914400"/>
                <a:gridCol w="914400"/>
                <a:gridCol w="1016000"/>
                <a:gridCol w="914400"/>
                <a:gridCol w="914400"/>
              </a:tblGrid>
              <a:tr h="279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&lt;(ab)&gt;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&lt;(ac)&gt;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&lt;(ae)&gt;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&lt;(af)&gt;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bd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&lt;(be)&gt;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&lt;(bf)&gt;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&lt;(cd)&gt;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&lt;(cf)&gt;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&lt;(de)&gt;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362" name="Straight Connector 5"/>
          <p:cNvCxnSpPr>
            <a:cxnSpLocks noChangeShapeType="1"/>
          </p:cNvCxnSpPr>
          <p:nvPr/>
        </p:nvCxnSpPr>
        <p:spPr bwMode="auto">
          <a:xfrm>
            <a:off x="304800" y="5867400"/>
            <a:ext cx="7112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63" name="Straight Connector 44"/>
          <p:cNvCxnSpPr>
            <a:cxnSpLocks noChangeShapeType="1"/>
          </p:cNvCxnSpPr>
          <p:nvPr/>
        </p:nvCxnSpPr>
        <p:spPr bwMode="auto">
          <a:xfrm flipV="1">
            <a:off x="317501" y="5867400"/>
            <a:ext cx="6985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64" name="Straight Connector 48"/>
          <p:cNvCxnSpPr>
            <a:cxnSpLocks noChangeShapeType="1"/>
          </p:cNvCxnSpPr>
          <p:nvPr/>
        </p:nvCxnSpPr>
        <p:spPr bwMode="auto">
          <a:xfrm>
            <a:off x="304800" y="6172200"/>
            <a:ext cx="7112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65" name="Straight Connector 49"/>
          <p:cNvCxnSpPr>
            <a:cxnSpLocks noChangeShapeType="1"/>
          </p:cNvCxnSpPr>
          <p:nvPr/>
        </p:nvCxnSpPr>
        <p:spPr bwMode="auto">
          <a:xfrm flipV="1">
            <a:off x="317501" y="6172200"/>
            <a:ext cx="6985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66" name="Curved Right Arrow 13"/>
          <p:cNvSpPr>
            <a:spLocks noChangeArrowheads="1"/>
          </p:cNvSpPr>
          <p:nvPr/>
        </p:nvSpPr>
        <p:spPr bwMode="auto">
          <a:xfrm>
            <a:off x="203201" y="2142836"/>
            <a:ext cx="463551" cy="1438564"/>
          </a:xfrm>
          <a:prstGeom prst="curvedRightArrow">
            <a:avLst>
              <a:gd name="adj1" fmla="val 25003"/>
              <a:gd name="adj2" fmla="val 50005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7367" name="Oval 14"/>
          <p:cNvSpPr>
            <a:spLocks noChangeArrowheads="1"/>
          </p:cNvSpPr>
          <p:nvPr/>
        </p:nvSpPr>
        <p:spPr bwMode="auto">
          <a:xfrm>
            <a:off x="1117600" y="5867400"/>
            <a:ext cx="406400" cy="304800"/>
          </a:xfrm>
          <a:prstGeom prst="ellips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7368" name="Oval 52"/>
          <p:cNvSpPr>
            <a:spLocks noChangeArrowheads="1"/>
          </p:cNvSpPr>
          <p:nvPr/>
        </p:nvSpPr>
        <p:spPr bwMode="auto">
          <a:xfrm>
            <a:off x="1117600" y="6172200"/>
            <a:ext cx="406400" cy="304800"/>
          </a:xfrm>
          <a:prstGeom prst="ellips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8049779" y="3505201"/>
            <a:ext cx="4142221" cy="180975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Length-2 candidates: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200025" lvl="1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36 + 15= 51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Without </a:t>
            </a:r>
            <a:r>
              <a:rPr lang="en-US" altLang="en-US" sz="2400" dirty="0" err="1">
                <a:solidFill>
                  <a:srgbClr val="000000"/>
                </a:solidFill>
              </a:rPr>
              <a:t>Apriori</a:t>
            </a:r>
            <a:r>
              <a:rPr lang="en-US" altLang="en-US" sz="2400" dirty="0">
                <a:solidFill>
                  <a:srgbClr val="000000"/>
                </a:solidFill>
              </a:rPr>
              <a:t> pruning:</a:t>
            </a:r>
          </a:p>
          <a:p>
            <a:pPr marL="200025" lvl="1" indent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8*8+8*7/2=92 candidates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39065" y="5267235"/>
            <a:ext cx="3739081" cy="1200329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marL="0" lvl="1" defTabSz="457189"/>
            <a:r>
              <a:rPr lang="en-US" altLang="en-US" sz="2400" dirty="0">
                <a:solidFill>
                  <a:srgbClr val="FF0000"/>
                </a:solidFill>
              </a:rPr>
              <a:t>GSP</a:t>
            </a:r>
            <a:r>
              <a:rPr lang="en-US" altLang="en-US" sz="2400" dirty="0">
                <a:solidFill>
                  <a:srgbClr val="2998E3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(Generalized Sequential Patterns): </a:t>
            </a:r>
            <a:r>
              <a:rPr lang="en-US" altLang="en-US" sz="2400" dirty="0" err="1">
                <a:solidFill>
                  <a:srgbClr val="000000"/>
                </a:solidFill>
              </a:rPr>
              <a:t>Srikant</a:t>
            </a:r>
            <a:r>
              <a:rPr lang="en-US" altLang="en-US" sz="2400" dirty="0">
                <a:solidFill>
                  <a:srgbClr val="000000"/>
                </a:solidFill>
              </a:rPr>
              <a:t> &amp; Agrawal @ EDBT’96</a:t>
            </a:r>
            <a:r>
              <a:rPr lang="en-US" altLang="en-US" sz="2400" dirty="0" smtClean="0">
                <a:solidFill>
                  <a:srgbClr val="000000"/>
                </a:solidFill>
              </a:rPr>
              <a:t>)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8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1" y="381000"/>
            <a:ext cx="11681884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GSP Mining and Pruning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7109" y="1297426"/>
            <a:ext cx="11794067" cy="2924176"/>
            <a:chOff x="147109" y="1297426"/>
            <a:chExt cx="11794067" cy="2924176"/>
          </a:xfrm>
        </p:grpSpPr>
        <p:sp>
          <p:nvSpPr>
            <p:cNvPr id="8222" name="Text Box 4"/>
            <p:cNvSpPr txBox="1">
              <a:spLocks noChangeArrowheads="1"/>
            </p:cNvSpPr>
            <p:nvPr/>
          </p:nvSpPr>
          <p:spPr bwMode="auto">
            <a:xfrm>
              <a:off x="4524376" y="3812027"/>
              <a:ext cx="38481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&lt;a&gt; &lt;b&gt; &lt;c&gt; &lt;d&gt; &lt;e&gt; &lt;f&gt; </a:t>
              </a:r>
              <a:r>
                <a:rPr lang="en-US" altLang="en-US" sz="1600" dirty="0">
                  <a:solidFill>
                    <a:srgbClr val="0000CC"/>
                  </a:solidFill>
                  <a:latin typeface="Tahoma" pitchFamily="34" charset="0"/>
                </a:rPr>
                <a:t>&lt;g&gt; &lt;h&gt;</a:t>
              </a:r>
            </a:p>
          </p:txBody>
        </p:sp>
        <p:sp>
          <p:nvSpPr>
            <p:cNvPr id="8223" name="Text Box 5"/>
            <p:cNvSpPr txBox="1">
              <a:spLocks noChangeArrowheads="1"/>
            </p:cNvSpPr>
            <p:nvPr/>
          </p:nvSpPr>
          <p:spPr bwMode="auto">
            <a:xfrm>
              <a:off x="4422776" y="3278627"/>
              <a:ext cx="562186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&lt;aa&gt; &lt;ab&gt; … </a:t>
              </a:r>
              <a:r>
                <a:rPr lang="en-US" altLang="en-US" sz="1600" dirty="0">
                  <a:solidFill>
                    <a:srgbClr val="0000CC"/>
                  </a:solidFill>
                  <a:latin typeface="Tahoma" pitchFamily="34" charset="0"/>
                </a:rPr>
                <a:t>&lt;</a:t>
              </a:r>
              <a:r>
                <a:rPr lang="en-US" altLang="en-US" sz="1600" dirty="0" err="1">
                  <a:solidFill>
                    <a:srgbClr val="0000CC"/>
                  </a:solidFill>
                  <a:latin typeface="Tahoma" pitchFamily="34" charset="0"/>
                </a:rPr>
                <a:t>af</a:t>
              </a:r>
              <a:r>
                <a:rPr lang="en-US" altLang="en-US" sz="1600" dirty="0">
                  <a:solidFill>
                    <a:srgbClr val="0000CC"/>
                  </a:solidFill>
                  <a:latin typeface="Tahoma" pitchFamily="34" charset="0"/>
                </a:rPr>
                <a:t>&gt; </a:t>
              </a: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&lt;</a:t>
              </a:r>
              <a:r>
                <a:rPr lang="en-US" altLang="en-US" sz="1600" dirty="0" err="1">
                  <a:solidFill>
                    <a:srgbClr val="000000"/>
                  </a:solidFill>
                  <a:latin typeface="Tahoma" pitchFamily="34" charset="0"/>
                </a:rPr>
                <a:t>ba</a:t>
              </a: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&gt; &lt;bb&gt; … &lt;</a:t>
              </a:r>
              <a:r>
                <a:rPr lang="en-US" altLang="en-US" sz="1600" dirty="0" err="1">
                  <a:solidFill>
                    <a:srgbClr val="000000"/>
                  </a:solidFill>
                  <a:latin typeface="Tahoma" pitchFamily="34" charset="0"/>
                </a:rPr>
                <a:t>ff</a:t>
              </a: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&gt; </a:t>
              </a:r>
              <a:r>
                <a:rPr lang="en-US" altLang="en-US" sz="1600" dirty="0">
                  <a:solidFill>
                    <a:srgbClr val="0000CC"/>
                  </a:solidFill>
                  <a:latin typeface="Tahoma" pitchFamily="34" charset="0"/>
                </a:rPr>
                <a:t>&lt;(ab)&gt; … &lt;(</a:t>
              </a:r>
              <a:r>
                <a:rPr lang="en-US" altLang="en-US" sz="1600" dirty="0" err="1">
                  <a:solidFill>
                    <a:srgbClr val="0000CC"/>
                  </a:solidFill>
                  <a:latin typeface="Tahoma" pitchFamily="34" charset="0"/>
                </a:rPr>
                <a:t>ef</a:t>
              </a:r>
              <a:r>
                <a:rPr lang="en-US" altLang="en-US" sz="1600" dirty="0">
                  <a:solidFill>
                    <a:srgbClr val="0000CC"/>
                  </a:solidFill>
                  <a:latin typeface="Tahoma" pitchFamily="34" charset="0"/>
                </a:rPr>
                <a:t>)&gt;</a:t>
              </a:r>
            </a:p>
          </p:txBody>
        </p:sp>
        <p:sp>
          <p:nvSpPr>
            <p:cNvPr id="8224" name="Text Box 6"/>
            <p:cNvSpPr txBox="1">
              <a:spLocks noChangeArrowheads="1"/>
            </p:cNvSpPr>
            <p:nvPr/>
          </p:nvSpPr>
          <p:spPr bwMode="auto">
            <a:xfrm>
              <a:off x="4422776" y="2669026"/>
              <a:ext cx="382058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&lt;</a:t>
              </a:r>
              <a:r>
                <a:rPr lang="en-US" altLang="en-US" sz="1600" dirty="0" err="1">
                  <a:solidFill>
                    <a:srgbClr val="000000"/>
                  </a:solidFill>
                  <a:latin typeface="Tahoma" pitchFamily="34" charset="0"/>
                </a:rPr>
                <a:t>abb</a:t>
              </a: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&gt; &lt;</a:t>
              </a:r>
              <a:r>
                <a:rPr lang="en-US" altLang="en-US" sz="1600" dirty="0" err="1">
                  <a:solidFill>
                    <a:srgbClr val="000000"/>
                  </a:solidFill>
                  <a:latin typeface="Tahoma" pitchFamily="34" charset="0"/>
                </a:rPr>
                <a:t>aab</a:t>
              </a: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&gt; &lt;aba&gt; </a:t>
              </a:r>
              <a:r>
                <a:rPr lang="en-US" altLang="en-US" sz="1600" dirty="0">
                  <a:solidFill>
                    <a:srgbClr val="FF0000"/>
                  </a:solidFill>
                  <a:latin typeface="Tahoma" pitchFamily="34" charset="0"/>
                </a:rPr>
                <a:t>&lt;baa&gt; </a:t>
              </a:r>
              <a:r>
                <a:rPr lang="en-US" altLang="en-US" sz="1600" dirty="0">
                  <a:solidFill>
                    <a:srgbClr val="0000CC"/>
                  </a:solidFill>
                  <a:latin typeface="Tahoma" pitchFamily="34" charset="0"/>
                </a:rPr>
                <a:t>&lt;</a:t>
              </a:r>
              <a:r>
                <a:rPr lang="en-US" altLang="en-US" sz="1600" dirty="0" err="1">
                  <a:solidFill>
                    <a:srgbClr val="0000CC"/>
                  </a:solidFill>
                  <a:latin typeface="Tahoma" pitchFamily="34" charset="0"/>
                </a:rPr>
                <a:t>bab</a:t>
              </a:r>
              <a:r>
                <a:rPr lang="en-US" altLang="en-US" sz="1600" dirty="0">
                  <a:solidFill>
                    <a:srgbClr val="0000CC"/>
                  </a:solidFill>
                  <a:latin typeface="Tahoma" pitchFamily="34" charset="0"/>
                </a:rPr>
                <a:t>&gt; </a:t>
              </a: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…</a:t>
              </a:r>
            </a:p>
          </p:txBody>
        </p:sp>
        <p:sp>
          <p:nvSpPr>
            <p:cNvPr id="8225" name="Text Box 7"/>
            <p:cNvSpPr txBox="1">
              <a:spLocks noChangeArrowheads="1"/>
            </p:cNvSpPr>
            <p:nvPr/>
          </p:nvSpPr>
          <p:spPr bwMode="auto">
            <a:xfrm>
              <a:off x="4401609" y="2038789"/>
              <a:ext cx="211243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rgbClr val="0000CC"/>
                  </a:solidFill>
                  <a:latin typeface="Tahoma" pitchFamily="34" charset="0"/>
                </a:rPr>
                <a:t>&lt;</a:t>
              </a:r>
              <a:r>
                <a:rPr lang="en-US" altLang="en-US" sz="1600" dirty="0" err="1">
                  <a:solidFill>
                    <a:srgbClr val="0000CC"/>
                  </a:solidFill>
                  <a:latin typeface="Tahoma" pitchFamily="34" charset="0"/>
                </a:rPr>
                <a:t>abba</a:t>
              </a:r>
              <a:r>
                <a:rPr lang="en-US" altLang="en-US" sz="1600" dirty="0">
                  <a:solidFill>
                    <a:srgbClr val="0000CC"/>
                  </a:solidFill>
                  <a:latin typeface="Tahoma" pitchFamily="34" charset="0"/>
                </a:rPr>
                <a:t>&gt; </a:t>
              </a: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&lt;(</a:t>
              </a:r>
              <a:r>
                <a:rPr lang="en-US" altLang="en-US" sz="1600" dirty="0" err="1">
                  <a:solidFill>
                    <a:srgbClr val="000000"/>
                  </a:solidFill>
                  <a:latin typeface="Tahoma" pitchFamily="34" charset="0"/>
                </a:rPr>
                <a:t>bd</a:t>
              </a: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)</a:t>
              </a:r>
              <a:r>
                <a:rPr lang="en-US" altLang="en-US" sz="1600" dirty="0" err="1">
                  <a:solidFill>
                    <a:srgbClr val="000000"/>
                  </a:solidFill>
                  <a:latin typeface="Tahoma" pitchFamily="34" charset="0"/>
                </a:rPr>
                <a:t>bc</a:t>
              </a:r>
              <a:r>
                <a:rPr lang="en-US" altLang="en-US" sz="1600" dirty="0">
                  <a:solidFill>
                    <a:srgbClr val="000000"/>
                  </a:solidFill>
                  <a:latin typeface="Tahoma" pitchFamily="34" charset="0"/>
                </a:rPr>
                <a:t>&gt; …</a:t>
              </a:r>
            </a:p>
          </p:txBody>
        </p:sp>
        <p:sp>
          <p:nvSpPr>
            <p:cNvPr id="8226" name="Text Box 8"/>
            <p:cNvSpPr txBox="1">
              <a:spLocks noChangeArrowheads="1"/>
            </p:cNvSpPr>
            <p:nvPr/>
          </p:nvSpPr>
          <p:spPr bwMode="auto">
            <a:xfrm>
              <a:off x="4422776" y="1373626"/>
              <a:ext cx="118321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Tahoma" pitchFamily="34" charset="0"/>
                </a:rPr>
                <a:t>&lt;(bd)cba&gt;</a:t>
              </a:r>
            </a:p>
          </p:txBody>
        </p:sp>
        <p:sp>
          <p:nvSpPr>
            <p:cNvPr id="8227" name="Text Box 9"/>
            <p:cNvSpPr txBox="1">
              <a:spLocks noChangeArrowheads="1"/>
            </p:cNvSpPr>
            <p:nvPr/>
          </p:nvSpPr>
          <p:spPr bwMode="auto">
            <a:xfrm>
              <a:off x="147109" y="3821552"/>
              <a:ext cx="438996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1</a:t>
              </a:r>
              <a:r>
                <a:rPr lang="en-US" altLang="en-US" sz="2000" baseline="30000" dirty="0">
                  <a:solidFill>
                    <a:srgbClr val="000000"/>
                  </a:solidFill>
                </a:rPr>
                <a:t>st</a:t>
              </a:r>
              <a:r>
                <a:rPr lang="en-US" altLang="en-US" sz="2000" dirty="0">
                  <a:solidFill>
                    <a:srgbClr val="000000"/>
                  </a:solidFill>
                </a:rPr>
                <a:t> scan: 8 </a:t>
              </a:r>
              <a:r>
                <a:rPr lang="en-US" altLang="en-US" sz="2000" dirty="0" err="1">
                  <a:solidFill>
                    <a:srgbClr val="000000"/>
                  </a:solidFill>
                </a:rPr>
                <a:t>cand</a:t>
              </a:r>
              <a:r>
                <a:rPr lang="en-US" altLang="en-US" sz="2000" dirty="0">
                  <a:solidFill>
                    <a:srgbClr val="000000"/>
                  </a:solidFill>
                </a:rPr>
                <a:t>. 6 length-1 seq. pat.</a:t>
              </a:r>
            </a:p>
          </p:txBody>
        </p:sp>
        <p:sp>
          <p:nvSpPr>
            <p:cNvPr id="8228" name="Text Box 10"/>
            <p:cNvSpPr txBox="1">
              <a:spLocks noChangeArrowheads="1"/>
            </p:cNvSpPr>
            <p:nvPr/>
          </p:nvSpPr>
          <p:spPr bwMode="auto">
            <a:xfrm>
              <a:off x="155576" y="3154802"/>
              <a:ext cx="449156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2</a:t>
              </a:r>
              <a:r>
                <a:rPr lang="en-US" altLang="en-US" sz="2000" baseline="30000" dirty="0">
                  <a:solidFill>
                    <a:srgbClr val="000000"/>
                  </a:solidFill>
                </a:rPr>
                <a:t>nd</a:t>
              </a:r>
              <a:r>
                <a:rPr lang="en-US" altLang="en-US" sz="2000" dirty="0">
                  <a:solidFill>
                    <a:srgbClr val="000000"/>
                  </a:solidFill>
                </a:rPr>
                <a:t> scan: 51 </a:t>
              </a:r>
              <a:r>
                <a:rPr lang="en-US" altLang="en-US" sz="2000" dirty="0" err="1">
                  <a:solidFill>
                    <a:srgbClr val="000000"/>
                  </a:solidFill>
                </a:rPr>
                <a:t>cand</a:t>
              </a:r>
              <a:r>
                <a:rPr lang="en-US" altLang="en-US" sz="2000" dirty="0">
                  <a:solidFill>
                    <a:srgbClr val="000000"/>
                  </a:solidFill>
                </a:rPr>
                <a:t>. 19 length-2 seq. pat. 10 </a:t>
              </a:r>
              <a:r>
                <a:rPr lang="en-US" altLang="en-US" sz="2000" dirty="0" err="1">
                  <a:solidFill>
                    <a:srgbClr val="000000"/>
                  </a:solidFill>
                </a:rPr>
                <a:t>cand</a:t>
              </a:r>
              <a:r>
                <a:rPr lang="en-US" altLang="en-US" sz="2000" dirty="0">
                  <a:solidFill>
                    <a:srgbClr val="000000"/>
                  </a:solidFill>
                </a:rPr>
                <a:t>. not in DB at all</a:t>
              </a:r>
            </a:p>
          </p:txBody>
        </p:sp>
        <p:sp>
          <p:nvSpPr>
            <p:cNvPr id="8229" name="Text Box 11"/>
            <p:cNvSpPr txBox="1">
              <a:spLocks noChangeArrowheads="1"/>
            </p:cNvSpPr>
            <p:nvPr/>
          </p:nvSpPr>
          <p:spPr bwMode="auto">
            <a:xfrm>
              <a:off x="155576" y="2440426"/>
              <a:ext cx="449156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3</a:t>
              </a:r>
              <a:r>
                <a:rPr lang="en-US" altLang="en-US" sz="2000" baseline="30000" dirty="0">
                  <a:solidFill>
                    <a:srgbClr val="000000"/>
                  </a:solidFill>
                </a:rPr>
                <a:t>rd</a:t>
              </a:r>
              <a:r>
                <a:rPr lang="en-US" altLang="en-US" sz="2000" dirty="0">
                  <a:solidFill>
                    <a:srgbClr val="000000"/>
                  </a:solidFill>
                </a:rPr>
                <a:t> scan: 46 </a:t>
              </a:r>
              <a:r>
                <a:rPr lang="en-US" altLang="en-US" sz="2000" dirty="0" err="1">
                  <a:solidFill>
                    <a:srgbClr val="000000"/>
                  </a:solidFill>
                </a:rPr>
                <a:t>cand</a:t>
              </a:r>
              <a:r>
                <a:rPr lang="en-US" altLang="en-US" sz="2000" dirty="0">
                  <a:solidFill>
                    <a:srgbClr val="000000"/>
                  </a:solidFill>
                </a:rPr>
                <a:t>. </a:t>
              </a:r>
              <a:r>
                <a:rPr lang="en-US" altLang="en-US" sz="2000" dirty="0" smtClean="0">
                  <a:solidFill>
                    <a:srgbClr val="000000"/>
                  </a:solidFill>
                </a:rPr>
                <a:t>20 </a:t>
              </a:r>
              <a:r>
                <a:rPr lang="en-US" altLang="en-US" sz="2000" dirty="0">
                  <a:solidFill>
                    <a:srgbClr val="000000"/>
                  </a:solidFill>
                </a:rPr>
                <a:t>length-3 seq. pat. 20 </a:t>
              </a:r>
              <a:r>
                <a:rPr lang="en-US" altLang="en-US" sz="2000" dirty="0" err="1">
                  <a:solidFill>
                    <a:srgbClr val="000000"/>
                  </a:solidFill>
                </a:rPr>
                <a:t>cand</a:t>
              </a:r>
              <a:r>
                <a:rPr lang="en-US" altLang="en-US" sz="2000" dirty="0">
                  <a:solidFill>
                    <a:srgbClr val="000000"/>
                  </a:solidFill>
                </a:rPr>
                <a:t>. not in DB at all</a:t>
              </a:r>
            </a:p>
          </p:txBody>
        </p:sp>
        <p:sp>
          <p:nvSpPr>
            <p:cNvPr id="8230" name="Text Box 12"/>
            <p:cNvSpPr txBox="1">
              <a:spLocks noChangeArrowheads="1"/>
            </p:cNvSpPr>
            <p:nvPr/>
          </p:nvSpPr>
          <p:spPr bwMode="auto">
            <a:xfrm>
              <a:off x="155576" y="1916551"/>
              <a:ext cx="424603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4</a:t>
              </a:r>
              <a:r>
                <a:rPr lang="en-US" altLang="en-US" sz="2000" baseline="30000" dirty="0">
                  <a:solidFill>
                    <a:srgbClr val="000000"/>
                  </a:solidFill>
                </a:rPr>
                <a:t>th</a:t>
              </a:r>
              <a:r>
                <a:rPr lang="en-US" altLang="en-US" sz="2000" dirty="0">
                  <a:solidFill>
                    <a:srgbClr val="000000"/>
                  </a:solidFill>
                </a:rPr>
                <a:t> scan: 8 </a:t>
              </a:r>
              <a:r>
                <a:rPr lang="en-US" altLang="en-US" sz="2000" dirty="0" err="1">
                  <a:solidFill>
                    <a:srgbClr val="000000"/>
                  </a:solidFill>
                </a:rPr>
                <a:t>cand</a:t>
              </a:r>
              <a:r>
                <a:rPr lang="en-US" altLang="en-US" sz="2000" dirty="0">
                  <a:solidFill>
                    <a:srgbClr val="000000"/>
                  </a:solidFill>
                </a:rPr>
                <a:t>. </a:t>
              </a:r>
              <a:r>
                <a:rPr lang="en-US" altLang="en-US" sz="2000" dirty="0" smtClean="0">
                  <a:solidFill>
                    <a:srgbClr val="000000"/>
                  </a:solidFill>
                </a:rPr>
                <a:t>7 </a:t>
              </a:r>
              <a:r>
                <a:rPr lang="en-US" altLang="en-US" sz="2000" dirty="0">
                  <a:solidFill>
                    <a:srgbClr val="000000"/>
                  </a:solidFill>
                </a:rPr>
                <a:t>length-4 seq. pat. </a:t>
              </a:r>
            </a:p>
          </p:txBody>
        </p:sp>
        <p:sp>
          <p:nvSpPr>
            <p:cNvPr id="8231" name="Text Box 13"/>
            <p:cNvSpPr txBox="1">
              <a:spLocks noChangeArrowheads="1"/>
            </p:cNvSpPr>
            <p:nvPr/>
          </p:nvSpPr>
          <p:spPr bwMode="auto">
            <a:xfrm>
              <a:off x="155576" y="1373626"/>
              <a:ext cx="449156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5</a:t>
              </a:r>
              <a:r>
                <a:rPr lang="en-US" altLang="en-US" sz="2000" baseline="30000" dirty="0">
                  <a:solidFill>
                    <a:srgbClr val="000000"/>
                  </a:solidFill>
                </a:rPr>
                <a:t>th</a:t>
              </a:r>
              <a:r>
                <a:rPr lang="en-US" altLang="en-US" sz="2000" dirty="0">
                  <a:solidFill>
                    <a:srgbClr val="000000"/>
                  </a:solidFill>
                </a:rPr>
                <a:t> scan: 1 </a:t>
              </a:r>
              <a:r>
                <a:rPr lang="en-US" altLang="en-US" sz="2000" dirty="0" err="1">
                  <a:solidFill>
                    <a:srgbClr val="000000"/>
                  </a:solidFill>
                </a:rPr>
                <a:t>cand</a:t>
              </a:r>
              <a:r>
                <a:rPr lang="en-US" altLang="en-US" sz="2000" dirty="0">
                  <a:solidFill>
                    <a:srgbClr val="000000"/>
                  </a:solidFill>
                </a:rPr>
                <a:t>. 1 length-5 seq. pat. </a:t>
              </a:r>
            </a:p>
          </p:txBody>
        </p:sp>
        <p:sp>
          <p:nvSpPr>
            <p:cNvPr id="8232" name="Line 14"/>
            <p:cNvSpPr>
              <a:spLocks noChangeShapeType="1"/>
            </p:cNvSpPr>
            <p:nvPr/>
          </p:nvSpPr>
          <p:spPr bwMode="auto">
            <a:xfrm>
              <a:off x="4930776" y="3583427"/>
              <a:ext cx="2117" cy="304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33" name="Freeform 15"/>
            <p:cNvSpPr>
              <a:spLocks/>
            </p:cNvSpPr>
            <p:nvPr/>
          </p:nvSpPr>
          <p:spPr bwMode="auto">
            <a:xfrm>
              <a:off x="4930776" y="3583427"/>
              <a:ext cx="711200" cy="304800"/>
            </a:xfrm>
            <a:custGeom>
              <a:avLst/>
              <a:gdLst>
                <a:gd name="T0" fmla="*/ 288 w 336"/>
                <a:gd name="T1" fmla="*/ 192 h 192"/>
                <a:gd name="T2" fmla="*/ 336 w 336"/>
                <a:gd name="T3" fmla="*/ 0 h 192"/>
                <a:gd name="T4" fmla="*/ 0 w 336"/>
                <a:gd name="T5" fmla="*/ 192 h 192"/>
                <a:gd name="T6" fmla="*/ 0 60000 65536"/>
                <a:gd name="T7" fmla="*/ 0 60000 65536"/>
                <a:gd name="T8" fmla="*/ 0 60000 65536"/>
                <a:gd name="T9" fmla="*/ 0 w 336"/>
                <a:gd name="T10" fmla="*/ 0 h 192"/>
                <a:gd name="T11" fmla="*/ 336 w 336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192">
                  <a:moveTo>
                    <a:pt x="288" y="192"/>
                  </a:moveTo>
                  <a:lnTo>
                    <a:pt x="336" y="0"/>
                  </a:lnTo>
                  <a:lnTo>
                    <a:pt x="0" y="192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34" name="Freeform 16"/>
            <p:cNvSpPr>
              <a:spLocks/>
            </p:cNvSpPr>
            <p:nvPr/>
          </p:nvSpPr>
          <p:spPr bwMode="auto">
            <a:xfrm>
              <a:off x="4964643" y="3602642"/>
              <a:ext cx="3048000" cy="304800"/>
            </a:xfrm>
            <a:custGeom>
              <a:avLst/>
              <a:gdLst>
                <a:gd name="T0" fmla="*/ 0 w 1440"/>
                <a:gd name="T1" fmla="*/ 192 h 192"/>
                <a:gd name="T2" fmla="*/ 816 w 1440"/>
                <a:gd name="T3" fmla="*/ 0 h 192"/>
                <a:gd name="T4" fmla="*/ 1440 w 1440"/>
                <a:gd name="T5" fmla="*/ 192 h 192"/>
                <a:gd name="T6" fmla="*/ 0 60000 65536"/>
                <a:gd name="T7" fmla="*/ 0 60000 65536"/>
                <a:gd name="T8" fmla="*/ 0 60000 65536"/>
                <a:gd name="T9" fmla="*/ 0 w 1440"/>
                <a:gd name="T10" fmla="*/ 0 h 192"/>
                <a:gd name="T11" fmla="*/ 1440 w 14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0" h="192">
                  <a:moveTo>
                    <a:pt x="0" y="192"/>
                  </a:moveTo>
                  <a:lnTo>
                    <a:pt x="816" y="0"/>
                  </a:lnTo>
                  <a:lnTo>
                    <a:pt x="1440" y="192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35" name="Freeform 17"/>
            <p:cNvSpPr>
              <a:spLocks/>
            </p:cNvSpPr>
            <p:nvPr/>
          </p:nvSpPr>
          <p:spPr bwMode="auto">
            <a:xfrm>
              <a:off x="4930776" y="3583427"/>
              <a:ext cx="2438400" cy="304800"/>
            </a:xfrm>
            <a:custGeom>
              <a:avLst/>
              <a:gdLst>
                <a:gd name="T0" fmla="*/ 288 w 1152"/>
                <a:gd name="T1" fmla="*/ 192 h 192"/>
                <a:gd name="T2" fmla="*/ 1152 w 1152"/>
                <a:gd name="T3" fmla="*/ 0 h 192"/>
                <a:gd name="T4" fmla="*/ 0 w 1152"/>
                <a:gd name="T5" fmla="*/ 192 h 192"/>
                <a:gd name="T6" fmla="*/ 0 60000 65536"/>
                <a:gd name="T7" fmla="*/ 0 60000 65536"/>
                <a:gd name="T8" fmla="*/ 0 60000 65536"/>
                <a:gd name="T9" fmla="*/ 0 w 1152"/>
                <a:gd name="T10" fmla="*/ 0 h 192"/>
                <a:gd name="T11" fmla="*/ 1152 w 115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192">
                  <a:moveTo>
                    <a:pt x="288" y="192"/>
                  </a:moveTo>
                  <a:lnTo>
                    <a:pt x="1152" y="0"/>
                  </a:lnTo>
                  <a:lnTo>
                    <a:pt x="0" y="192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36" name="Line 18"/>
            <p:cNvSpPr>
              <a:spLocks noChangeShapeType="1"/>
            </p:cNvSpPr>
            <p:nvPr/>
          </p:nvSpPr>
          <p:spPr bwMode="auto">
            <a:xfrm flipV="1">
              <a:off x="5540376" y="3583427"/>
              <a:ext cx="2641600" cy="304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37" name="Line 19"/>
            <p:cNvSpPr>
              <a:spLocks noChangeShapeType="1"/>
            </p:cNvSpPr>
            <p:nvPr/>
          </p:nvSpPr>
          <p:spPr bwMode="auto">
            <a:xfrm flipV="1">
              <a:off x="7978776" y="3583427"/>
              <a:ext cx="1219200" cy="304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38" name="Freeform 20"/>
            <p:cNvSpPr>
              <a:spLocks/>
            </p:cNvSpPr>
            <p:nvPr/>
          </p:nvSpPr>
          <p:spPr bwMode="auto">
            <a:xfrm>
              <a:off x="4930776" y="3583427"/>
              <a:ext cx="5080000" cy="304800"/>
            </a:xfrm>
            <a:custGeom>
              <a:avLst/>
              <a:gdLst>
                <a:gd name="T0" fmla="*/ 0 w 2400"/>
                <a:gd name="T1" fmla="*/ 192 h 192"/>
                <a:gd name="T2" fmla="*/ 2400 w 2400"/>
                <a:gd name="T3" fmla="*/ 0 h 192"/>
                <a:gd name="T4" fmla="*/ 288 w 2400"/>
                <a:gd name="T5" fmla="*/ 192 h 192"/>
                <a:gd name="T6" fmla="*/ 0 60000 65536"/>
                <a:gd name="T7" fmla="*/ 0 60000 65536"/>
                <a:gd name="T8" fmla="*/ 0 60000 65536"/>
                <a:gd name="T9" fmla="*/ 0 w 2400"/>
                <a:gd name="T10" fmla="*/ 0 h 192"/>
                <a:gd name="T11" fmla="*/ 2400 w 240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0" h="192">
                  <a:moveTo>
                    <a:pt x="0" y="192"/>
                  </a:moveTo>
                  <a:lnTo>
                    <a:pt x="2400" y="0"/>
                  </a:lnTo>
                  <a:lnTo>
                    <a:pt x="288" y="192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39" name="Freeform 21"/>
            <p:cNvSpPr>
              <a:spLocks/>
            </p:cNvSpPr>
            <p:nvPr/>
          </p:nvSpPr>
          <p:spPr bwMode="auto">
            <a:xfrm>
              <a:off x="7369176" y="3583427"/>
              <a:ext cx="3962400" cy="304800"/>
            </a:xfrm>
            <a:custGeom>
              <a:avLst/>
              <a:gdLst>
                <a:gd name="T0" fmla="*/ 0 w 1872"/>
                <a:gd name="T1" fmla="*/ 192 h 192"/>
                <a:gd name="T2" fmla="*/ 1872 w 1872"/>
                <a:gd name="T3" fmla="*/ 0 h 192"/>
                <a:gd name="T4" fmla="*/ 288 w 1872"/>
                <a:gd name="T5" fmla="*/ 192 h 192"/>
                <a:gd name="T6" fmla="*/ 0 60000 65536"/>
                <a:gd name="T7" fmla="*/ 0 60000 65536"/>
                <a:gd name="T8" fmla="*/ 0 60000 65536"/>
                <a:gd name="T9" fmla="*/ 0 w 1872"/>
                <a:gd name="T10" fmla="*/ 0 h 192"/>
                <a:gd name="T11" fmla="*/ 1872 w 187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72" h="192">
                  <a:moveTo>
                    <a:pt x="0" y="192"/>
                  </a:moveTo>
                  <a:lnTo>
                    <a:pt x="1872" y="0"/>
                  </a:lnTo>
                  <a:lnTo>
                    <a:pt x="288" y="192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0" name="Freeform 22"/>
            <p:cNvSpPr>
              <a:spLocks/>
            </p:cNvSpPr>
            <p:nvPr/>
          </p:nvSpPr>
          <p:spPr bwMode="auto">
            <a:xfrm>
              <a:off x="4930776" y="2973827"/>
              <a:ext cx="3251200" cy="381000"/>
            </a:xfrm>
            <a:custGeom>
              <a:avLst/>
              <a:gdLst>
                <a:gd name="T0" fmla="*/ 336 w 1536"/>
                <a:gd name="T1" fmla="*/ 240 h 240"/>
                <a:gd name="T2" fmla="*/ 0 w 1536"/>
                <a:gd name="T3" fmla="*/ 0 h 240"/>
                <a:gd name="T4" fmla="*/ 1536 w 1536"/>
                <a:gd name="T5" fmla="*/ 240 h 240"/>
                <a:gd name="T6" fmla="*/ 0 60000 65536"/>
                <a:gd name="T7" fmla="*/ 0 60000 65536"/>
                <a:gd name="T8" fmla="*/ 0 60000 65536"/>
                <a:gd name="T9" fmla="*/ 0 w 1536"/>
                <a:gd name="T10" fmla="*/ 0 h 240"/>
                <a:gd name="T11" fmla="*/ 1536 w 153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36" h="240">
                  <a:moveTo>
                    <a:pt x="336" y="240"/>
                  </a:moveTo>
                  <a:lnTo>
                    <a:pt x="0" y="0"/>
                  </a:lnTo>
                  <a:lnTo>
                    <a:pt x="1536" y="24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1" name="Freeform 23"/>
            <p:cNvSpPr>
              <a:spLocks/>
            </p:cNvSpPr>
            <p:nvPr/>
          </p:nvSpPr>
          <p:spPr bwMode="auto">
            <a:xfrm>
              <a:off x="4930776" y="2973827"/>
              <a:ext cx="914400" cy="381000"/>
            </a:xfrm>
            <a:custGeom>
              <a:avLst/>
              <a:gdLst>
                <a:gd name="T0" fmla="*/ 0 w 432"/>
                <a:gd name="T1" fmla="*/ 240 h 240"/>
                <a:gd name="T2" fmla="*/ 432 w 432"/>
                <a:gd name="T3" fmla="*/ 0 h 240"/>
                <a:gd name="T4" fmla="*/ 336 w 432"/>
                <a:gd name="T5" fmla="*/ 240 h 240"/>
                <a:gd name="T6" fmla="*/ 0 60000 65536"/>
                <a:gd name="T7" fmla="*/ 0 60000 65536"/>
                <a:gd name="T8" fmla="*/ 0 60000 65536"/>
                <a:gd name="T9" fmla="*/ 0 w 432"/>
                <a:gd name="T10" fmla="*/ 0 h 240"/>
                <a:gd name="T11" fmla="*/ 432 w 432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240">
                  <a:moveTo>
                    <a:pt x="0" y="240"/>
                  </a:moveTo>
                  <a:lnTo>
                    <a:pt x="432" y="0"/>
                  </a:lnTo>
                  <a:lnTo>
                    <a:pt x="336" y="24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2" name="Line 24"/>
            <p:cNvSpPr>
              <a:spLocks noChangeShapeType="1"/>
            </p:cNvSpPr>
            <p:nvPr/>
          </p:nvSpPr>
          <p:spPr bwMode="auto">
            <a:xfrm flipV="1">
              <a:off x="4930776" y="2973827"/>
              <a:ext cx="1828800" cy="3810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3" name="Line 25"/>
            <p:cNvSpPr>
              <a:spLocks noChangeShapeType="1"/>
            </p:cNvSpPr>
            <p:nvPr/>
          </p:nvSpPr>
          <p:spPr bwMode="auto">
            <a:xfrm flipV="1">
              <a:off x="5641976" y="2973827"/>
              <a:ext cx="1117600" cy="3810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4" name="Line 26"/>
            <p:cNvSpPr>
              <a:spLocks noChangeShapeType="1"/>
            </p:cNvSpPr>
            <p:nvPr/>
          </p:nvSpPr>
          <p:spPr bwMode="auto">
            <a:xfrm flipH="1" flipV="1">
              <a:off x="6759576" y="2973827"/>
              <a:ext cx="609600" cy="3810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5" name="Freeform 27"/>
            <p:cNvSpPr>
              <a:spLocks/>
            </p:cNvSpPr>
            <p:nvPr/>
          </p:nvSpPr>
          <p:spPr bwMode="auto">
            <a:xfrm>
              <a:off x="4930776" y="2973827"/>
              <a:ext cx="2743200" cy="381000"/>
            </a:xfrm>
            <a:custGeom>
              <a:avLst/>
              <a:gdLst>
                <a:gd name="T0" fmla="*/ 0 w 1296"/>
                <a:gd name="T1" fmla="*/ 240 h 240"/>
                <a:gd name="T2" fmla="*/ 1296 w 1296"/>
                <a:gd name="T3" fmla="*/ 0 h 240"/>
                <a:gd name="T4" fmla="*/ 1152 w 1296"/>
                <a:gd name="T5" fmla="*/ 240 h 240"/>
                <a:gd name="T6" fmla="*/ 0 60000 65536"/>
                <a:gd name="T7" fmla="*/ 0 60000 65536"/>
                <a:gd name="T8" fmla="*/ 0 60000 65536"/>
                <a:gd name="T9" fmla="*/ 0 w 1296"/>
                <a:gd name="T10" fmla="*/ 0 h 240"/>
                <a:gd name="T11" fmla="*/ 1296 w 129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6" h="240">
                  <a:moveTo>
                    <a:pt x="0" y="240"/>
                  </a:moveTo>
                  <a:lnTo>
                    <a:pt x="1296" y="0"/>
                  </a:lnTo>
                  <a:lnTo>
                    <a:pt x="1152" y="24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6" name="Freeform 28"/>
            <p:cNvSpPr>
              <a:spLocks/>
            </p:cNvSpPr>
            <p:nvPr/>
          </p:nvSpPr>
          <p:spPr bwMode="auto">
            <a:xfrm>
              <a:off x="5641976" y="2973827"/>
              <a:ext cx="2946400" cy="381000"/>
            </a:xfrm>
            <a:custGeom>
              <a:avLst/>
              <a:gdLst>
                <a:gd name="T0" fmla="*/ 1200 w 1392"/>
                <a:gd name="T1" fmla="*/ 240 h 240"/>
                <a:gd name="T2" fmla="*/ 1392 w 1392"/>
                <a:gd name="T3" fmla="*/ 0 h 240"/>
                <a:gd name="T4" fmla="*/ 0 w 1392"/>
                <a:gd name="T5" fmla="*/ 240 h 240"/>
                <a:gd name="T6" fmla="*/ 0 60000 65536"/>
                <a:gd name="T7" fmla="*/ 0 60000 65536"/>
                <a:gd name="T8" fmla="*/ 0 60000 65536"/>
                <a:gd name="T9" fmla="*/ 0 w 1392"/>
                <a:gd name="T10" fmla="*/ 0 h 240"/>
                <a:gd name="T11" fmla="*/ 1392 w 1392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92" h="240">
                  <a:moveTo>
                    <a:pt x="1200" y="240"/>
                  </a:moveTo>
                  <a:lnTo>
                    <a:pt x="1392" y="0"/>
                  </a:lnTo>
                  <a:lnTo>
                    <a:pt x="0" y="24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7" name="Line 29"/>
            <p:cNvSpPr>
              <a:spLocks noChangeShapeType="1"/>
            </p:cNvSpPr>
            <p:nvPr/>
          </p:nvSpPr>
          <p:spPr bwMode="auto">
            <a:xfrm flipV="1">
              <a:off x="7369176" y="2973827"/>
              <a:ext cx="1219200" cy="3810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8" name="Freeform 30"/>
            <p:cNvSpPr>
              <a:spLocks/>
            </p:cNvSpPr>
            <p:nvPr/>
          </p:nvSpPr>
          <p:spPr bwMode="auto">
            <a:xfrm>
              <a:off x="4930776" y="2364226"/>
              <a:ext cx="1828800" cy="381000"/>
            </a:xfrm>
            <a:custGeom>
              <a:avLst/>
              <a:gdLst>
                <a:gd name="T0" fmla="*/ 0 w 864"/>
                <a:gd name="T1" fmla="*/ 240 h 240"/>
                <a:gd name="T2" fmla="*/ 0 w 864"/>
                <a:gd name="T3" fmla="*/ 0 h 240"/>
                <a:gd name="T4" fmla="*/ 864 w 864"/>
                <a:gd name="T5" fmla="*/ 240 h 240"/>
                <a:gd name="T6" fmla="*/ 0 60000 65536"/>
                <a:gd name="T7" fmla="*/ 0 60000 65536"/>
                <a:gd name="T8" fmla="*/ 0 60000 65536"/>
                <a:gd name="T9" fmla="*/ 0 w 864"/>
                <a:gd name="T10" fmla="*/ 0 h 240"/>
                <a:gd name="T11" fmla="*/ 864 w 86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240">
                  <a:moveTo>
                    <a:pt x="0" y="240"/>
                  </a:moveTo>
                  <a:lnTo>
                    <a:pt x="0" y="0"/>
                  </a:lnTo>
                  <a:lnTo>
                    <a:pt x="864" y="24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49" name="Line 31"/>
            <p:cNvSpPr>
              <a:spLocks noChangeShapeType="1"/>
            </p:cNvSpPr>
            <p:nvPr/>
          </p:nvSpPr>
          <p:spPr bwMode="auto">
            <a:xfrm>
              <a:off x="4930776" y="2364226"/>
              <a:ext cx="4470400" cy="3810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50" name="Freeform 32"/>
            <p:cNvSpPr>
              <a:spLocks/>
            </p:cNvSpPr>
            <p:nvPr/>
          </p:nvSpPr>
          <p:spPr bwMode="auto">
            <a:xfrm>
              <a:off x="6251576" y="2364226"/>
              <a:ext cx="4267200" cy="381000"/>
            </a:xfrm>
            <a:custGeom>
              <a:avLst/>
              <a:gdLst>
                <a:gd name="T0" fmla="*/ 1584 w 2016"/>
                <a:gd name="T1" fmla="*/ 240 h 240"/>
                <a:gd name="T2" fmla="*/ 0 w 2016"/>
                <a:gd name="T3" fmla="*/ 0 h 240"/>
                <a:gd name="T4" fmla="*/ 2016 w 2016"/>
                <a:gd name="T5" fmla="*/ 240 h 240"/>
                <a:gd name="T6" fmla="*/ 0 60000 65536"/>
                <a:gd name="T7" fmla="*/ 0 60000 65536"/>
                <a:gd name="T8" fmla="*/ 0 60000 65536"/>
                <a:gd name="T9" fmla="*/ 0 w 2016"/>
                <a:gd name="T10" fmla="*/ 0 h 240"/>
                <a:gd name="T11" fmla="*/ 2016 w 201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16" h="240">
                  <a:moveTo>
                    <a:pt x="1584" y="240"/>
                  </a:moveTo>
                  <a:lnTo>
                    <a:pt x="0" y="0"/>
                  </a:lnTo>
                  <a:lnTo>
                    <a:pt x="2016" y="24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51" name="Freeform 33"/>
            <p:cNvSpPr>
              <a:spLocks/>
            </p:cNvSpPr>
            <p:nvPr/>
          </p:nvSpPr>
          <p:spPr bwMode="auto">
            <a:xfrm>
              <a:off x="5235576" y="1678426"/>
              <a:ext cx="2540000" cy="457200"/>
            </a:xfrm>
            <a:custGeom>
              <a:avLst/>
              <a:gdLst>
                <a:gd name="T0" fmla="*/ 768 w 1200"/>
                <a:gd name="T1" fmla="*/ 288 h 288"/>
                <a:gd name="T2" fmla="*/ 0 w 1200"/>
                <a:gd name="T3" fmla="*/ 0 h 288"/>
                <a:gd name="T4" fmla="*/ 1200 w 1200"/>
                <a:gd name="T5" fmla="*/ 288 h 288"/>
                <a:gd name="T6" fmla="*/ 0 60000 65536"/>
                <a:gd name="T7" fmla="*/ 0 60000 65536"/>
                <a:gd name="T8" fmla="*/ 0 60000 65536"/>
                <a:gd name="T9" fmla="*/ 0 w 1200"/>
                <a:gd name="T10" fmla="*/ 0 h 288"/>
                <a:gd name="T11" fmla="*/ 1200 w 120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0" h="288">
                  <a:moveTo>
                    <a:pt x="768" y="288"/>
                  </a:moveTo>
                  <a:lnTo>
                    <a:pt x="0" y="0"/>
                  </a:lnTo>
                  <a:lnTo>
                    <a:pt x="1200" y="28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52" name="Text Box 34"/>
            <p:cNvSpPr txBox="1">
              <a:spLocks noChangeArrowheads="1"/>
            </p:cNvSpPr>
            <p:nvPr/>
          </p:nvSpPr>
          <p:spPr bwMode="auto">
            <a:xfrm>
              <a:off x="7165976" y="1297426"/>
              <a:ext cx="365760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CC"/>
                  </a:solidFill>
                  <a:latin typeface="Tahoma" pitchFamily="34" charset="0"/>
                </a:rPr>
                <a:t>Candidates cannot pass </a:t>
              </a:r>
              <a:r>
                <a:rPr lang="en-US" altLang="en-US" sz="1800" dirty="0" err="1">
                  <a:solidFill>
                    <a:srgbClr val="0000CC"/>
                  </a:solidFill>
                  <a:latin typeface="Tahoma" pitchFamily="34" charset="0"/>
                </a:rPr>
                <a:t>min_sup</a:t>
              </a:r>
              <a:r>
                <a:rPr lang="en-US" altLang="en-US" sz="1800" dirty="0">
                  <a:solidFill>
                    <a:srgbClr val="0000CC"/>
                  </a:solidFill>
                  <a:latin typeface="Tahoma" pitchFamily="34" charset="0"/>
                </a:rPr>
                <a:t> threshold</a:t>
              </a:r>
            </a:p>
          </p:txBody>
        </p:sp>
        <p:sp>
          <p:nvSpPr>
            <p:cNvPr id="8253" name="Text Box 35"/>
            <p:cNvSpPr txBox="1">
              <a:spLocks noChangeArrowheads="1"/>
            </p:cNvSpPr>
            <p:nvPr/>
          </p:nvSpPr>
          <p:spPr bwMode="auto">
            <a:xfrm>
              <a:off x="8791576" y="1983226"/>
              <a:ext cx="3149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CC"/>
                  </a:solidFill>
                  <a:latin typeface="Tahoma" pitchFamily="34" charset="0"/>
                </a:rPr>
                <a:t>Candidates not in DB</a:t>
              </a:r>
            </a:p>
          </p:txBody>
        </p:sp>
        <p:sp>
          <p:nvSpPr>
            <p:cNvPr id="8254" name="Line 36"/>
            <p:cNvSpPr>
              <a:spLocks noChangeShapeType="1"/>
            </p:cNvSpPr>
            <p:nvPr/>
          </p:nvSpPr>
          <p:spPr bwMode="auto">
            <a:xfrm flipH="1">
              <a:off x="5438776" y="1678426"/>
              <a:ext cx="1727200" cy="4572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55" name="Line 37"/>
            <p:cNvSpPr>
              <a:spLocks noChangeShapeType="1"/>
            </p:cNvSpPr>
            <p:nvPr/>
          </p:nvSpPr>
          <p:spPr bwMode="auto">
            <a:xfrm>
              <a:off x="8283576" y="1907026"/>
              <a:ext cx="304800" cy="83820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56" name="Line 38"/>
            <p:cNvSpPr>
              <a:spLocks noChangeShapeType="1"/>
            </p:cNvSpPr>
            <p:nvPr/>
          </p:nvSpPr>
          <p:spPr bwMode="auto">
            <a:xfrm flipH="1">
              <a:off x="6962776" y="2211826"/>
              <a:ext cx="1930400" cy="5192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57" name="Line 39"/>
            <p:cNvSpPr>
              <a:spLocks noChangeShapeType="1"/>
            </p:cNvSpPr>
            <p:nvPr/>
          </p:nvSpPr>
          <p:spPr bwMode="auto">
            <a:xfrm flipH="1">
              <a:off x="10010776" y="2288026"/>
              <a:ext cx="203200" cy="99060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65" name="Table 64"/>
          <p:cNvGraphicFramePr>
            <a:graphicFrameLocks noGrp="1"/>
          </p:cNvGraphicFramePr>
          <p:nvPr>
            <p:extLst/>
          </p:nvPr>
        </p:nvGraphicFramePr>
        <p:xfrm>
          <a:off x="8940800" y="4227513"/>
          <a:ext cx="2603500" cy="21224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84200"/>
                <a:gridCol w="2019300"/>
              </a:tblGrid>
              <a:tr h="36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   </a:t>
                      </a: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 marT="45693" marB="45693"/>
                </a:tc>
              </a:tr>
              <a:tr h="35539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bd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cb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(ac)&gt;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3" marB="45693"/>
                </a:tc>
              </a:tr>
              <a:tr h="35539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&lt;(bf)(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ce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)b(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fg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3" marB="45693"/>
                </a:tc>
              </a:tr>
              <a:tr h="35539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&lt;(ah)(bf)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abf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3" marB="45693"/>
                </a:tc>
              </a:tr>
              <a:tr h="33522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&lt;(be)(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ce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)d&gt;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3" marB="45693"/>
                </a:tc>
              </a:tr>
              <a:tr h="35539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50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bd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bcb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ade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693" marB="45693"/>
                </a:tc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9538854" y="3821552"/>
            <a:ext cx="1445491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457189">
              <a:defRPr/>
            </a:pPr>
            <a:r>
              <a:rPr lang="en-US" sz="2000" i="1" dirty="0" err="1">
                <a:solidFill>
                  <a:srgbClr val="000000"/>
                </a:solidFill>
              </a:rPr>
              <a:t>min_sup</a:t>
            </a:r>
            <a:r>
              <a:rPr lang="en-US" sz="2000" i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= 2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268912" y="4221602"/>
            <a:ext cx="8570288" cy="251417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sz="2400" dirty="0" smtClean="0">
                <a:solidFill>
                  <a:srgbClr val="000000"/>
                </a:solidFill>
              </a:rPr>
              <a:t>Repeat </a:t>
            </a:r>
            <a:r>
              <a:rPr lang="en-US" altLang="en-US" sz="2400" dirty="0">
                <a:solidFill>
                  <a:srgbClr val="000000"/>
                </a:solidFill>
              </a:rPr>
              <a:t>(for each level (i.e., length-k))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Scan DB to find </a:t>
            </a:r>
            <a:r>
              <a:rPr lang="en-US" altLang="en-US" sz="2400" dirty="0" smtClean="0">
                <a:solidFill>
                  <a:srgbClr val="000000"/>
                </a:solidFill>
              </a:rPr>
              <a:t>length-k </a:t>
            </a:r>
            <a:r>
              <a:rPr lang="en-US" altLang="en-US" sz="2400" dirty="0">
                <a:solidFill>
                  <a:srgbClr val="000000"/>
                </a:solidFill>
              </a:rPr>
              <a:t>frequent </a:t>
            </a:r>
            <a:r>
              <a:rPr lang="en-US" altLang="en-US" sz="2400" dirty="0" smtClean="0">
                <a:solidFill>
                  <a:srgbClr val="000000"/>
                </a:solidFill>
              </a:rPr>
              <a:t>sequences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Generate </a:t>
            </a:r>
            <a:r>
              <a:rPr lang="en-US" altLang="en-US" sz="2400" dirty="0" smtClean="0">
                <a:solidFill>
                  <a:srgbClr val="000000"/>
                </a:solidFill>
              </a:rPr>
              <a:t>length-</a:t>
            </a:r>
            <a:r>
              <a:rPr lang="en-US" altLang="en-US" sz="2400" dirty="0">
                <a:solidFill>
                  <a:srgbClr val="000000"/>
                </a:solidFill>
              </a:rPr>
              <a:t>(k+1) candidate sequences from length-k frequent sequences using </a:t>
            </a:r>
            <a:r>
              <a:rPr lang="en-US" altLang="en-US" sz="2400" dirty="0" err="1">
                <a:solidFill>
                  <a:srgbClr val="000000"/>
                </a:solidFill>
              </a:rPr>
              <a:t>Apriori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endParaRPr lang="en-US" altLang="en-US" sz="2400" dirty="0" smtClean="0">
              <a:solidFill>
                <a:srgbClr val="000000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000000"/>
                </a:solidFill>
              </a:rPr>
              <a:t>set k = k+1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</a:rPr>
              <a:t>Until no frequent sequence or no candidate can be found</a:t>
            </a:r>
          </a:p>
        </p:txBody>
      </p:sp>
    </p:spTree>
    <p:extLst>
      <p:ext uri="{BB962C8B-B14F-4D97-AF65-F5344CB8AC3E}">
        <p14:creationId xmlns:p14="http://schemas.microsoft.com/office/powerpoint/2010/main" val="29272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76200"/>
            <a:ext cx="11176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Sequential Pattern Mining in Vertical Data Format: The SPADE Algorithm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06400" y="1219200"/>
            <a:ext cx="11277600" cy="82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 defTabSz="457189" eaLnBrk="1" hangingPunct="1">
              <a:spcBef>
                <a:spcPts val="0"/>
              </a:spcBef>
              <a:buClr>
                <a:srgbClr val="8C8C8C"/>
              </a:buClr>
              <a:buSzPct val="60000"/>
              <a:defRPr/>
            </a:pPr>
            <a:endParaRPr lang="en-US" altLang="en-US" kern="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91494" y="2091663"/>
          <a:ext cx="2178867" cy="1676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3975"/>
                <a:gridCol w="1674892"/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1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kumimoji="0" lang="en-US" sz="16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</a:t>
                      </a: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)d(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2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&lt;(ad)c(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3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6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6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4</a:t>
                      </a:r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cbc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9242" name="TextBox 1"/>
          <p:cNvSpPr txBox="1">
            <a:spLocks noChangeArrowheads="1"/>
          </p:cNvSpPr>
          <p:nvPr/>
        </p:nvSpPr>
        <p:spPr bwMode="auto">
          <a:xfrm>
            <a:off x="162962" y="4256377"/>
            <a:ext cx="3008861" cy="2012859"/>
          </a:xfrm>
          <a:prstGeom prst="rect">
            <a:avLst/>
          </a:prstGeom>
          <a:solidFill>
            <a:srgbClr val="F0CDB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Ref: SPADE (</a:t>
            </a:r>
            <a:r>
              <a:rPr lang="en-US" altLang="en-US" u="sng" dirty="0">
                <a:solidFill>
                  <a:srgbClr val="000000"/>
                </a:solidFill>
              </a:rPr>
              <a:t>S</a:t>
            </a:r>
            <a:r>
              <a:rPr lang="en-US" altLang="en-US" dirty="0">
                <a:solidFill>
                  <a:srgbClr val="000000"/>
                </a:solidFill>
              </a:rPr>
              <a:t>equential </a:t>
            </a:r>
            <a:r>
              <a:rPr lang="en-US" altLang="en-US" u="sng" dirty="0" err="1">
                <a:solidFill>
                  <a:srgbClr val="000000"/>
                </a:solidFill>
              </a:rPr>
              <a:t>PA</a:t>
            </a:r>
            <a:r>
              <a:rPr lang="en-US" altLang="en-US" dirty="0" err="1">
                <a:solidFill>
                  <a:srgbClr val="000000"/>
                </a:solidFill>
              </a:rPr>
              <a:t>ttern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u="sng" dirty="0">
                <a:solidFill>
                  <a:srgbClr val="000000"/>
                </a:solidFill>
              </a:rPr>
              <a:t>D</a:t>
            </a:r>
            <a:r>
              <a:rPr lang="en-US" altLang="en-US" dirty="0">
                <a:solidFill>
                  <a:srgbClr val="000000"/>
                </a:solidFill>
              </a:rPr>
              <a:t>iscovery using </a:t>
            </a:r>
            <a:r>
              <a:rPr lang="en-US" altLang="en-US" u="sng" dirty="0">
                <a:solidFill>
                  <a:srgbClr val="000000"/>
                </a:solidFill>
              </a:rPr>
              <a:t>E</a:t>
            </a:r>
            <a:r>
              <a:rPr lang="en-US" altLang="en-US" dirty="0">
                <a:solidFill>
                  <a:srgbClr val="000000"/>
                </a:solidFill>
              </a:rPr>
              <a:t>quivalent Class) [M. </a:t>
            </a:r>
            <a:r>
              <a:rPr lang="en-US" altLang="en-US" dirty="0" err="1">
                <a:solidFill>
                  <a:srgbClr val="000000"/>
                </a:solidFill>
              </a:rPr>
              <a:t>Zaki</a:t>
            </a:r>
            <a:r>
              <a:rPr lang="en-US" altLang="en-US" dirty="0">
                <a:solidFill>
                  <a:srgbClr val="000000"/>
                </a:solidFill>
              </a:rPr>
              <a:t> 2001]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2311" y="3764226"/>
            <a:ext cx="1828800" cy="369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defTabSz="457189">
              <a:defRPr/>
            </a:pPr>
            <a:r>
              <a:rPr lang="en-US" sz="1800" i="1" dirty="0" err="1">
                <a:solidFill>
                  <a:srgbClr val="000000"/>
                </a:solidFill>
              </a:rPr>
              <a:t>min_sup</a:t>
            </a:r>
            <a:r>
              <a:rPr lang="en-US" sz="18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= 2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06399" y="1182256"/>
            <a:ext cx="11277601" cy="87745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lvl="1" indent="-461963">
              <a:spcBef>
                <a:spcPts val="0"/>
              </a:spcBef>
              <a:buClr>
                <a:srgbClr val="0000CC"/>
              </a:buClr>
              <a:defRPr/>
            </a:pPr>
            <a:r>
              <a:rPr lang="en-US" altLang="en-US" sz="2400" kern="0" dirty="0" smtClean="0">
                <a:solidFill>
                  <a:srgbClr val="000000"/>
                </a:solidFill>
              </a:rPr>
              <a:t>A </a:t>
            </a:r>
            <a:r>
              <a:rPr lang="en-US" altLang="en-US" sz="2400" kern="0" dirty="0">
                <a:solidFill>
                  <a:srgbClr val="000000"/>
                </a:solidFill>
              </a:rPr>
              <a:t>sequence database is mapped to: &lt;SID, EID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&gt;</a:t>
            </a:r>
          </a:p>
          <a:p>
            <a:pPr marL="461963" lvl="1" indent="-461963">
              <a:spcBef>
                <a:spcPts val="0"/>
              </a:spcBef>
              <a:buClr>
                <a:srgbClr val="0000CC"/>
              </a:buClr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Grow the subsequences (patterns) one item at a time by </a:t>
            </a:r>
            <a:r>
              <a:rPr lang="en-US" altLang="en-US" sz="2400" kern="0" dirty="0" err="1">
                <a:solidFill>
                  <a:srgbClr val="000000"/>
                </a:solidFill>
              </a:rPr>
              <a:t>Apriori</a:t>
            </a:r>
            <a:r>
              <a:rPr lang="en-US" altLang="en-US" sz="2400" kern="0" dirty="0">
                <a:solidFill>
                  <a:srgbClr val="000000"/>
                </a:solidFill>
              </a:rPr>
              <a:t> candidate 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generation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949" y="2039748"/>
            <a:ext cx="2274043" cy="48742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20" y="2039748"/>
            <a:ext cx="3341453" cy="1932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78" y="4103634"/>
            <a:ext cx="5414829" cy="1352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378" y="5587599"/>
            <a:ext cx="4967152" cy="112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4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57018"/>
            <a:ext cx="11785600" cy="7573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err="1" smtClean="0"/>
              <a:t>PrefixSpan</a:t>
            </a:r>
            <a:r>
              <a:rPr lang="en-US" altLang="en-US" sz="4000" dirty="0" smtClean="0"/>
              <a:t>: A Pattern-Growth Approach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3200400"/>
            <a:ext cx="8432800" cy="3352800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 err="1" smtClean="0"/>
              <a:t>PrefixSpan</a:t>
            </a:r>
            <a:r>
              <a:rPr lang="en-US" altLang="en-US" sz="2400" dirty="0" smtClean="0"/>
              <a:t> Mining: Prefix Projections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Step 1: Find length-1 sequential patterns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 smtClean="0"/>
              <a:t>&lt;a&gt;, &lt;b&gt;, &lt;c&gt;, &lt;d&gt;, &lt;e&gt;, &lt;f&gt;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Step 2: Divide search space and mine each projected DB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 smtClean="0"/>
              <a:t>&lt;a&gt;-projected DB,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 smtClean="0"/>
              <a:t>&lt;b&gt;-projected DB,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 smtClean="0"/>
              <a:t>…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 smtClean="0"/>
              <a:t>&lt;f&gt;-projected DB, …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438991" y="1297191"/>
            <a:ext cx="4470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457189" eaLnBrk="1" hangingPunct="1">
              <a:buClr>
                <a:srgbClr val="8C8C8C"/>
              </a:buClr>
              <a:defRPr/>
            </a:pPr>
            <a:endParaRPr lang="en-US" sz="2000" kern="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8000" y="1295400"/>
          <a:ext cx="3048000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6545"/>
                <a:gridCol w="2401455"/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kumimoji="0" lang="en-US" sz="18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</a:t>
                      </a:r>
                      <a:r>
                        <a:rPr kumimoji="0" lang="en-U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)d(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&lt;(ad)c(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8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759200" y="1295400"/>
          <a:ext cx="3657600" cy="14827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/>
                <a:gridCol w="2641600"/>
              </a:tblGrid>
              <a:tr h="370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Prefix</a:t>
                      </a:r>
                    </a:p>
                  </a:txBody>
                  <a:tcPr marL="121920" marR="121920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Suffix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kumimoji="0" lang="en-U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Projection)</a:t>
                      </a:r>
                    </a:p>
                  </a:txBody>
                  <a:tcPr marL="121920" marR="121920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)(ac)d(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&lt;aa&gt;</a:t>
                      </a:r>
                    </a:p>
                  </a:txBody>
                  <a:tcPr marL="121920" marR="121920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&lt;(_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)(ac)d(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&lt;ab&gt;</a:t>
                      </a:r>
                    </a:p>
                  </a:txBody>
                  <a:tcPr marL="121920" marR="121920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&lt;(_c)(ac)d(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00" marB="45700"/>
                </a:tc>
              </a:tr>
            </a:tbl>
          </a:graphicData>
        </a:graphic>
      </p:graphicFrame>
      <p:sp>
        <p:nvSpPr>
          <p:cNvPr id="10283" name="Curved Left Arrow 2"/>
          <p:cNvSpPr>
            <a:spLocks noChangeArrowheads="1"/>
          </p:cNvSpPr>
          <p:nvPr/>
        </p:nvSpPr>
        <p:spPr bwMode="auto">
          <a:xfrm rot="6219491">
            <a:off x="6667136" y="1820019"/>
            <a:ext cx="358775" cy="2811076"/>
          </a:xfrm>
          <a:prstGeom prst="curvedLeftArrow">
            <a:avLst>
              <a:gd name="adj1" fmla="val 25000"/>
              <a:gd name="adj2" fmla="val 51613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438991" y="1269762"/>
            <a:ext cx="4152646" cy="252364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kern="0" dirty="0" smtClean="0">
                <a:solidFill>
                  <a:srgbClr val="000000"/>
                </a:solidFill>
              </a:rPr>
              <a:t>Prefix </a:t>
            </a:r>
            <a:r>
              <a:rPr lang="en-US" sz="2400" kern="0" dirty="0">
                <a:solidFill>
                  <a:srgbClr val="000000"/>
                </a:solidFill>
              </a:rPr>
              <a:t>and suffix</a:t>
            </a:r>
          </a:p>
          <a:p>
            <a:pPr lvl="1">
              <a:defRPr/>
            </a:pPr>
            <a:r>
              <a:rPr lang="en-US" sz="2400" kern="0" dirty="0">
                <a:solidFill>
                  <a:srgbClr val="000000"/>
                </a:solidFill>
              </a:rPr>
              <a:t>Given &lt;a(</a:t>
            </a:r>
            <a:r>
              <a:rPr lang="en-US" sz="2400" kern="0" dirty="0" err="1">
                <a:solidFill>
                  <a:srgbClr val="000000"/>
                </a:solidFill>
              </a:rPr>
              <a:t>abc</a:t>
            </a:r>
            <a:r>
              <a:rPr lang="en-US" sz="2400" kern="0" dirty="0">
                <a:solidFill>
                  <a:srgbClr val="000000"/>
                </a:solidFill>
              </a:rPr>
              <a:t>)(ac)d(</a:t>
            </a:r>
            <a:r>
              <a:rPr lang="en-US" sz="2400" kern="0" dirty="0" err="1">
                <a:solidFill>
                  <a:srgbClr val="000000"/>
                </a:solidFill>
              </a:rPr>
              <a:t>cf</a:t>
            </a:r>
            <a:r>
              <a:rPr lang="en-US" sz="2400" kern="0" dirty="0">
                <a:solidFill>
                  <a:srgbClr val="000000"/>
                </a:solidFill>
              </a:rPr>
              <a:t>)&gt;</a:t>
            </a:r>
          </a:p>
          <a:p>
            <a:pPr lvl="1">
              <a:defRPr/>
            </a:pPr>
            <a:r>
              <a:rPr lang="en-US" sz="2400" u="sng" kern="0" dirty="0">
                <a:solidFill>
                  <a:srgbClr val="FF0000"/>
                </a:solidFill>
              </a:rPr>
              <a:t>Prefixes</a:t>
            </a:r>
            <a:r>
              <a:rPr lang="en-US" sz="2400" kern="0" dirty="0">
                <a:solidFill>
                  <a:srgbClr val="FF0000"/>
                </a:solidFill>
              </a:rPr>
              <a:t>:</a:t>
            </a:r>
            <a:r>
              <a:rPr lang="en-US" sz="2400" kern="0" dirty="0">
                <a:solidFill>
                  <a:srgbClr val="000000"/>
                </a:solidFill>
              </a:rPr>
              <a:t> &lt;a&gt;, &lt;aa&gt;, &lt;a(ab)&gt;, &lt;a(</a:t>
            </a:r>
            <a:r>
              <a:rPr lang="en-US" sz="2400" kern="0" dirty="0" err="1">
                <a:solidFill>
                  <a:srgbClr val="000000"/>
                </a:solidFill>
              </a:rPr>
              <a:t>abc</a:t>
            </a:r>
            <a:r>
              <a:rPr lang="en-US" sz="2400" kern="0" dirty="0">
                <a:solidFill>
                  <a:srgbClr val="000000"/>
                </a:solidFill>
              </a:rPr>
              <a:t>)&gt;, …</a:t>
            </a:r>
          </a:p>
          <a:p>
            <a:pPr lvl="1">
              <a:defRPr/>
            </a:pPr>
            <a:r>
              <a:rPr lang="en-US" sz="2400" kern="0" dirty="0">
                <a:solidFill>
                  <a:srgbClr val="FF0000"/>
                </a:solidFill>
              </a:rPr>
              <a:t>Suffix: Prefixes-based projection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6010" y="5034805"/>
            <a:ext cx="3739081" cy="1200329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defTabSz="457189">
              <a:spcAft>
                <a:spcPts val="600"/>
              </a:spcAft>
            </a:pPr>
            <a:r>
              <a:rPr lang="en-US" altLang="en-US" sz="2400" dirty="0" err="1">
                <a:solidFill>
                  <a:srgbClr val="000000"/>
                </a:solidFill>
              </a:rPr>
              <a:t>PrefixSpan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</a:rPr>
              <a:t>(</a:t>
            </a:r>
            <a:r>
              <a:rPr lang="en-US" sz="2400" dirty="0" smtClean="0">
                <a:solidFill>
                  <a:srgbClr val="000000"/>
                </a:solidFill>
              </a:rPr>
              <a:t>Prefix-projected Sequential </a:t>
            </a:r>
            <a:r>
              <a:rPr lang="en-US" sz="2400" dirty="0">
                <a:solidFill>
                  <a:srgbClr val="000000"/>
                </a:solidFill>
              </a:rPr>
              <a:t>pattern mining</a:t>
            </a:r>
            <a:r>
              <a:rPr lang="en-US" sz="2400" dirty="0" smtClean="0">
                <a:solidFill>
                  <a:srgbClr val="000000"/>
                </a:solidFill>
              </a:rPr>
              <a:t>) </a:t>
            </a:r>
            <a:r>
              <a:rPr lang="en-US" altLang="en-US" sz="2400" dirty="0" smtClean="0">
                <a:solidFill>
                  <a:srgbClr val="000000"/>
                </a:solidFill>
              </a:rPr>
              <a:t>Pei</a:t>
            </a:r>
            <a:r>
              <a:rPr lang="en-US" altLang="en-US" sz="2400" dirty="0">
                <a:solidFill>
                  <a:srgbClr val="000000"/>
                </a:solidFill>
              </a:rPr>
              <a:t>, et al. </a:t>
            </a:r>
            <a:r>
              <a:rPr lang="en-US" altLang="en-US" sz="2400" dirty="0" smtClean="0">
                <a:solidFill>
                  <a:srgbClr val="000000"/>
                </a:solidFill>
              </a:rPr>
              <a:t>@TKDE’04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8"/>
          <p:cNvSpPr txBox="1">
            <a:spLocks noChangeArrowheads="1"/>
          </p:cNvSpPr>
          <p:nvPr/>
        </p:nvSpPr>
        <p:spPr bwMode="auto">
          <a:xfrm>
            <a:off x="1009651" y="3135314"/>
            <a:ext cx="1114151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prefix &lt;a&gt;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PrefixSpan: Mining Prefix-Projected DBs</a:t>
            </a:r>
          </a:p>
        </p:txBody>
      </p:sp>
      <p:sp>
        <p:nvSpPr>
          <p:cNvPr id="11268" name="Text Box 24"/>
          <p:cNvSpPr txBox="1">
            <a:spLocks noChangeArrowheads="1"/>
          </p:cNvSpPr>
          <p:nvPr/>
        </p:nvSpPr>
        <p:spPr bwMode="auto">
          <a:xfrm>
            <a:off x="7518401" y="1784351"/>
            <a:ext cx="3180038" cy="707886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Length-1 sequential patterns</a:t>
            </a:r>
          </a:p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&lt;a&gt;, &lt;b&gt;, &lt;c&gt;, &lt;d&gt;, &lt;e&gt;, &lt;f&gt;</a:t>
            </a:r>
          </a:p>
        </p:txBody>
      </p:sp>
      <p:sp>
        <p:nvSpPr>
          <p:cNvPr id="11269" name="Text Box 26"/>
          <p:cNvSpPr txBox="1">
            <a:spLocks noChangeArrowheads="1"/>
          </p:cNvSpPr>
          <p:nvPr/>
        </p:nvSpPr>
        <p:spPr bwMode="auto">
          <a:xfrm>
            <a:off x="3177117" y="3810001"/>
            <a:ext cx="3122083" cy="1323975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Length-2 sequential</a:t>
            </a:r>
          </a:p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patterns</a:t>
            </a:r>
          </a:p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&lt;aa&gt;, &lt;ab&gt;, &lt;(ab)&gt;,</a:t>
            </a:r>
          </a:p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&lt;ac&gt;, &lt;ad&gt;, &lt;</a:t>
            </a:r>
            <a:r>
              <a:rPr lang="en-US" altLang="en-US" sz="2000" dirty="0" err="1">
                <a:solidFill>
                  <a:srgbClr val="000000"/>
                </a:solidFill>
              </a:rPr>
              <a:t>af</a:t>
            </a:r>
            <a:r>
              <a:rPr lang="en-US" altLang="en-US" sz="2000" dirty="0">
                <a:solidFill>
                  <a:srgbClr val="000000"/>
                </a:solidFill>
              </a:rPr>
              <a:t>&gt;</a:t>
            </a:r>
          </a:p>
        </p:txBody>
      </p:sp>
      <p:sp>
        <p:nvSpPr>
          <p:cNvPr id="11270" name="Line 27"/>
          <p:cNvSpPr>
            <a:spLocks noChangeShapeType="1"/>
          </p:cNvSpPr>
          <p:nvPr/>
        </p:nvSpPr>
        <p:spPr bwMode="auto">
          <a:xfrm flipH="1">
            <a:off x="2133600" y="3087688"/>
            <a:ext cx="3251200" cy="38100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11271" name="Text Box 29"/>
          <p:cNvSpPr txBox="1">
            <a:spLocks noChangeArrowheads="1"/>
          </p:cNvSpPr>
          <p:nvPr/>
        </p:nvSpPr>
        <p:spPr bwMode="auto">
          <a:xfrm>
            <a:off x="323851" y="5410200"/>
            <a:ext cx="1708149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prefix &lt;aa&gt;</a:t>
            </a:r>
          </a:p>
        </p:txBody>
      </p:sp>
      <p:sp>
        <p:nvSpPr>
          <p:cNvPr id="11272" name="Text Box 32"/>
          <p:cNvSpPr txBox="1">
            <a:spLocks noChangeArrowheads="1"/>
          </p:cNvSpPr>
          <p:nvPr/>
        </p:nvSpPr>
        <p:spPr bwMode="auto">
          <a:xfrm>
            <a:off x="2571752" y="5791200"/>
            <a:ext cx="436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ahoma" pitchFamily="34" charset="0"/>
              </a:rPr>
              <a:t>…</a:t>
            </a:r>
          </a:p>
        </p:txBody>
      </p:sp>
      <p:sp>
        <p:nvSpPr>
          <p:cNvPr id="11273" name="Text Box 35"/>
          <p:cNvSpPr txBox="1">
            <a:spLocks noChangeArrowheads="1"/>
          </p:cNvSpPr>
          <p:nvPr/>
        </p:nvSpPr>
        <p:spPr bwMode="auto">
          <a:xfrm>
            <a:off x="3134785" y="5410200"/>
            <a:ext cx="1183337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prefix &lt;af&gt;</a:t>
            </a:r>
          </a:p>
        </p:txBody>
      </p:sp>
      <p:sp>
        <p:nvSpPr>
          <p:cNvPr id="11274" name="Text Box 37"/>
          <p:cNvSpPr txBox="1">
            <a:spLocks noChangeArrowheads="1"/>
          </p:cNvSpPr>
          <p:nvPr/>
        </p:nvSpPr>
        <p:spPr bwMode="auto">
          <a:xfrm>
            <a:off x="10972800" y="3657600"/>
            <a:ext cx="436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ahoma" pitchFamily="34" charset="0"/>
              </a:rPr>
              <a:t>…</a:t>
            </a:r>
          </a:p>
        </p:txBody>
      </p:sp>
      <p:sp>
        <p:nvSpPr>
          <p:cNvPr id="11275" name="Text Box 40"/>
          <p:cNvSpPr txBox="1">
            <a:spLocks noChangeArrowheads="1"/>
          </p:cNvSpPr>
          <p:nvPr/>
        </p:nvSpPr>
        <p:spPr bwMode="auto">
          <a:xfrm>
            <a:off x="6248400" y="3200400"/>
            <a:ext cx="1524000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prefix &lt;b&gt;</a:t>
            </a:r>
          </a:p>
        </p:txBody>
      </p:sp>
      <p:sp>
        <p:nvSpPr>
          <p:cNvPr id="11276" name="Text Box 41"/>
          <p:cNvSpPr txBox="1">
            <a:spLocks noChangeArrowheads="1"/>
          </p:cNvSpPr>
          <p:nvPr/>
        </p:nvSpPr>
        <p:spPr bwMode="auto">
          <a:xfrm>
            <a:off x="8517468" y="3135314"/>
            <a:ext cx="1782604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prefix &lt;c&gt;, …, &lt;f&gt;</a:t>
            </a:r>
          </a:p>
        </p:txBody>
      </p:sp>
      <p:sp>
        <p:nvSpPr>
          <p:cNvPr id="11277" name="Line 42"/>
          <p:cNvSpPr>
            <a:spLocks noChangeShapeType="1"/>
          </p:cNvSpPr>
          <p:nvPr/>
        </p:nvSpPr>
        <p:spPr bwMode="auto">
          <a:xfrm flipH="1">
            <a:off x="7518400" y="4038600"/>
            <a:ext cx="5080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11278" name="Line 43"/>
          <p:cNvSpPr>
            <a:spLocks noChangeShapeType="1"/>
          </p:cNvSpPr>
          <p:nvPr/>
        </p:nvSpPr>
        <p:spPr bwMode="auto">
          <a:xfrm>
            <a:off x="8432800" y="4038600"/>
            <a:ext cx="5080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11279" name="Text Box 44"/>
          <p:cNvSpPr txBox="1">
            <a:spLocks noChangeArrowheads="1"/>
          </p:cNvSpPr>
          <p:nvPr/>
        </p:nvSpPr>
        <p:spPr bwMode="auto">
          <a:xfrm>
            <a:off x="7721601" y="4724400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ahoma" pitchFamily="34" charset="0"/>
              </a:rPr>
              <a:t>… …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064000" y="1295400"/>
          <a:ext cx="3048000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6545"/>
                <a:gridCol w="2401455"/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10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kumimoji="0" lang="en-US" sz="18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</a:t>
                      </a:r>
                      <a:r>
                        <a:rPr kumimoji="0" lang="en-U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)d(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&lt;(ad)c(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800" b="0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40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cbc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95300" y="3505200"/>
          <a:ext cx="2590800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/>
              </a:tblGrid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u="sng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&lt;a&gt;-projected DB</a:t>
                      </a:r>
                    </a:p>
                  </a:txBody>
                  <a:tcPr marL="121920" marR="121920"/>
                </a:tc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abc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)(ac)d(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cf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&lt;(_d)c(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bc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&lt;(_b)(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df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cb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&lt;(_f)</a:t>
                      </a:r>
                      <a:r>
                        <a:rPr lang="en-US" altLang="en-US" sz="1800" dirty="0" err="1" smtClean="0">
                          <a:latin typeface="Calibri" panose="020F0502020204030204" pitchFamily="34" charset="0"/>
                        </a:rPr>
                        <a:t>cbc</a:t>
                      </a:r>
                      <a:r>
                        <a:rPr lang="en-US" altLang="en-US" sz="1800" dirty="0" smtClean="0"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7162800" y="3581400"/>
          <a:ext cx="2590800" cy="3653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/>
              </a:tblGrid>
              <a:tr h="3651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u="sng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&lt;b&gt;-projected DB</a:t>
                      </a:r>
                    </a:p>
                  </a:txBody>
                  <a:tcPr marL="121920" marR="121920" marT="45503" marB="45503"/>
                </a:tc>
              </a:tr>
            </a:tbl>
          </a:graphicData>
        </a:graphic>
      </p:graphicFrame>
      <p:sp>
        <p:nvSpPr>
          <p:cNvPr id="11321" name="Line 27"/>
          <p:cNvSpPr>
            <a:spLocks noChangeShapeType="1"/>
          </p:cNvSpPr>
          <p:nvPr/>
        </p:nvSpPr>
        <p:spPr bwMode="auto">
          <a:xfrm>
            <a:off x="5513917" y="3124200"/>
            <a:ext cx="2726267" cy="446088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11322" name="Line 27"/>
          <p:cNvSpPr>
            <a:spLocks noChangeShapeType="1"/>
          </p:cNvSpPr>
          <p:nvPr/>
        </p:nvSpPr>
        <p:spPr bwMode="auto">
          <a:xfrm>
            <a:off x="6155267" y="3098800"/>
            <a:ext cx="5107517" cy="55880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137584" y="5894388"/>
          <a:ext cx="2590800" cy="3653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/>
              </a:tblGrid>
              <a:tr h="3651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u="sng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&lt;aa&gt;-projected DB</a:t>
                      </a:r>
                    </a:p>
                  </a:txBody>
                  <a:tcPr marL="121920" marR="121920" marT="45503" marB="45503"/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3048000" y="5897563"/>
          <a:ext cx="2590800" cy="3653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/>
              </a:tblGrid>
              <a:tr h="3651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u="sng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&lt;</a:t>
                      </a:r>
                      <a:r>
                        <a:rPr lang="en-US" altLang="en-US" sz="1800" b="0" u="sng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af</a:t>
                      </a:r>
                      <a:r>
                        <a:rPr lang="en-US" altLang="en-US" sz="1800" b="0" u="sng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&gt;-projected DB</a:t>
                      </a:r>
                    </a:p>
                  </a:txBody>
                  <a:tcPr marL="121920" marR="121920" marT="45503" marB="45503"/>
                </a:tc>
              </a:tr>
            </a:tbl>
          </a:graphicData>
        </a:graphic>
      </p:graphicFrame>
      <p:sp>
        <p:nvSpPr>
          <p:cNvPr id="11335" name="Line 27"/>
          <p:cNvSpPr>
            <a:spLocks noChangeShapeType="1"/>
          </p:cNvSpPr>
          <p:nvPr/>
        </p:nvSpPr>
        <p:spPr bwMode="auto">
          <a:xfrm flipH="1">
            <a:off x="1524000" y="5286375"/>
            <a:ext cx="304800" cy="611188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11336" name="Line 27"/>
          <p:cNvSpPr>
            <a:spLocks noChangeShapeType="1"/>
          </p:cNvSpPr>
          <p:nvPr/>
        </p:nvSpPr>
        <p:spPr bwMode="auto">
          <a:xfrm>
            <a:off x="2184400" y="5286375"/>
            <a:ext cx="2237317" cy="611188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5689600" y="5283201"/>
            <a:ext cx="4610472" cy="12287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457189" eaLnBrk="1" hangingPunct="1">
              <a:buClr>
                <a:srgbClr val="8C8C8C"/>
              </a:buClr>
              <a:buFont typeface="Wingdings" pitchFamily="2" charset="2"/>
              <a:buNone/>
              <a:defRPr/>
            </a:pPr>
            <a:r>
              <a:rPr lang="en-US" altLang="en-US" sz="2000" kern="0" dirty="0" smtClean="0">
                <a:solidFill>
                  <a:srgbClr val="000000"/>
                </a:solidFill>
              </a:rPr>
              <a:t>Major s</a:t>
            </a:r>
            <a:r>
              <a:rPr lang="en-US" sz="2000" dirty="0" smtClean="0">
                <a:solidFill>
                  <a:srgbClr val="000000"/>
                </a:solidFill>
              </a:rPr>
              <a:t>trength </a:t>
            </a:r>
            <a:r>
              <a:rPr lang="en-US" sz="2000" dirty="0">
                <a:solidFill>
                  <a:srgbClr val="000000"/>
                </a:solidFill>
              </a:rPr>
              <a:t>of </a:t>
            </a:r>
            <a:r>
              <a:rPr lang="en-US" sz="2000" dirty="0" err="1" smtClean="0">
                <a:solidFill>
                  <a:srgbClr val="000000"/>
                </a:solidFill>
              </a:rPr>
              <a:t>PrefixSpan</a:t>
            </a:r>
            <a:r>
              <a:rPr lang="en-US" sz="2000" dirty="0" smtClean="0">
                <a:solidFill>
                  <a:srgbClr val="000000"/>
                </a:solidFill>
              </a:rPr>
              <a:t>:</a:t>
            </a:r>
          </a:p>
          <a:p>
            <a:pPr defTabSz="457189" eaLnBrk="1" hangingPunct="1">
              <a:buClr>
                <a:srgbClr val="8C8C8C"/>
              </a:buClr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No </a:t>
            </a:r>
            <a:r>
              <a:rPr lang="en-US" sz="2000" dirty="0">
                <a:solidFill>
                  <a:srgbClr val="000000"/>
                </a:solidFill>
              </a:rPr>
              <a:t>candidate </a:t>
            </a:r>
            <a:r>
              <a:rPr lang="en-US" sz="2000" dirty="0" err="1" smtClean="0">
                <a:solidFill>
                  <a:srgbClr val="000000"/>
                </a:solidFill>
              </a:rPr>
              <a:t>subseqs</a:t>
            </a:r>
            <a:r>
              <a:rPr lang="en-US" sz="2000" dirty="0" smtClean="0">
                <a:solidFill>
                  <a:srgbClr val="000000"/>
                </a:solidFill>
              </a:rPr>
              <a:t>. </a:t>
            </a:r>
            <a:r>
              <a:rPr lang="en-US" sz="2000" dirty="0">
                <a:solidFill>
                  <a:srgbClr val="000000"/>
                </a:solidFill>
              </a:rPr>
              <a:t>to be </a:t>
            </a:r>
            <a:r>
              <a:rPr lang="en-US" sz="2000" dirty="0" smtClean="0">
                <a:solidFill>
                  <a:srgbClr val="000000"/>
                </a:solidFill>
              </a:rPr>
              <a:t>generated</a:t>
            </a:r>
          </a:p>
          <a:p>
            <a:pPr defTabSz="457189" eaLnBrk="1" hangingPunct="1">
              <a:buClr>
                <a:srgbClr val="8C8C8C"/>
              </a:buClr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Projected DBs </a:t>
            </a:r>
            <a:r>
              <a:rPr lang="en-US" sz="2000" dirty="0">
                <a:solidFill>
                  <a:srgbClr val="000000"/>
                </a:solidFill>
              </a:rPr>
              <a:t>keep shrinking</a:t>
            </a:r>
          </a:p>
        </p:txBody>
      </p:sp>
    </p:spTree>
    <p:extLst>
      <p:ext uri="{BB962C8B-B14F-4D97-AF65-F5344CB8AC3E}">
        <p14:creationId xmlns:p14="http://schemas.microsoft.com/office/powerpoint/2010/main" val="72587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Implementation Consideration: Pseudo-Projection vs. Physical Projection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151016"/>
            <a:ext cx="11379200" cy="14478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Major cost of </a:t>
            </a:r>
            <a:r>
              <a:rPr lang="en-US" altLang="en-US" sz="2400" dirty="0" err="1" smtClean="0"/>
              <a:t>PrefixSpan</a:t>
            </a:r>
            <a:r>
              <a:rPr lang="en-US" altLang="en-US" sz="2400" dirty="0" smtClean="0"/>
              <a:t>: Constructing projected DBs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Suffixes largely repeating in recursive projected DBs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When DB can be held in main memory, use pseudo projection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990675" y="2484999"/>
            <a:ext cx="5251056" cy="2662943"/>
            <a:chOff x="4038600" y="3634921"/>
            <a:chExt cx="3938292" cy="2700688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7412" name="Group 1"/>
            <p:cNvGrpSpPr>
              <a:grpSpLocks/>
            </p:cNvGrpSpPr>
            <p:nvPr/>
          </p:nvGrpSpPr>
          <p:grpSpPr bwMode="auto">
            <a:xfrm>
              <a:off x="4038600" y="3962400"/>
              <a:ext cx="3938292" cy="2373209"/>
              <a:chOff x="4038600" y="3962400"/>
              <a:chExt cx="3938292" cy="2373209"/>
            </a:xfrm>
            <a:grpFill/>
          </p:grpSpPr>
          <p:sp>
            <p:nvSpPr>
              <p:cNvPr id="17413" name="Text Box 4"/>
              <p:cNvSpPr txBox="1">
                <a:spLocks noChangeArrowheads="1"/>
              </p:cNvSpPr>
              <p:nvPr/>
            </p:nvSpPr>
            <p:spPr bwMode="auto">
              <a:xfrm>
                <a:off x="5791200" y="3962400"/>
                <a:ext cx="2037817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dirty="0" smtClean="0">
                    <a:solidFill>
                      <a:srgbClr val="000000"/>
                    </a:solidFill>
                  </a:rPr>
                  <a:t>s = &lt;a(</a:t>
                </a:r>
                <a:r>
                  <a:rPr lang="en-US" altLang="en-US" dirty="0" err="1" smtClean="0">
                    <a:solidFill>
                      <a:srgbClr val="000000"/>
                    </a:solidFill>
                  </a:rPr>
                  <a:t>abc</a:t>
                </a:r>
                <a:r>
                  <a:rPr lang="en-US" altLang="en-US" dirty="0" smtClean="0">
                    <a:solidFill>
                      <a:srgbClr val="000000"/>
                    </a:solidFill>
                  </a:rPr>
                  <a:t>)(ac)d(</a:t>
                </a:r>
                <a:r>
                  <a:rPr lang="en-US" altLang="en-US" dirty="0" err="1" smtClean="0">
                    <a:solidFill>
                      <a:srgbClr val="000000"/>
                    </a:solidFill>
                  </a:rPr>
                  <a:t>cf</a:t>
                </a:r>
                <a:r>
                  <a:rPr lang="en-US" altLang="en-US" dirty="0" smtClean="0">
                    <a:solidFill>
                      <a:srgbClr val="000000"/>
                    </a:solidFill>
                  </a:rPr>
                  <a:t>)&gt;</a:t>
                </a:r>
              </a:p>
            </p:txBody>
          </p:sp>
          <p:sp>
            <p:nvSpPr>
              <p:cNvPr id="17414" name="Text Box 5"/>
              <p:cNvSpPr txBox="1">
                <a:spLocks noChangeArrowheads="1"/>
              </p:cNvSpPr>
              <p:nvPr/>
            </p:nvSpPr>
            <p:spPr bwMode="auto">
              <a:xfrm>
                <a:off x="6096000" y="4876800"/>
                <a:ext cx="1618232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dirty="0" smtClean="0">
                    <a:solidFill>
                      <a:srgbClr val="000000"/>
                    </a:solidFill>
                  </a:rPr>
                  <a:t>&lt;(</a:t>
                </a:r>
                <a:r>
                  <a:rPr lang="en-US" altLang="en-US" dirty="0" err="1" smtClean="0">
                    <a:solidFill>
                      <a:srgbClr val="000000"/>
                    </a:solidFill>
                  </a:rPr>
                  <a:t>abc</a:t>
                </a:r>
                <a:r>
                  <a:rPr lang="en-US" altLang="en-US" dirty="0" smtClean="0">
                    <a:solidFill>
                      <a:srgbClr val="000000"/>
                    </a:solidFill>
                  </a:rPr>
                  <a:t>)(ac)d(</a:t>
                </a:r>
                <a:r>
                  <a:rPr lang="en-US" altLang="en-US" dirty="0" err="1" smtClean="0">
                    <a:solidFill>
                      <a:srgbClr val="000000"/>
                    </a:solidFill>
                  </a:rPr>
                  <a:t>cf</a:t>
                </a:r>
                <a:r>
                  <a:rPr lang="en-US" altLang="en-US" dirty="0" smtClean="0">
                    <a:solidFill>
                      <a:srgbClr val="000000"/>
                    </a:solidFill>
                  </a:rPr>
                  <a:t>)&gt;</a:t>
                </a:r>
              </a:p>
            </p:txBody>
          </p:sp>
          <p:sp>
            <p:nvSpPr>
              <p:cNvPr id="17415" name="Text Box 6"/>
              <p:cNvSpPr txBox="1">
                <a:spLocks noChangeArrowheads="1"/>
              </p:cNvSpPr>
              <p:nvPr/>
            </p:nvSpPr>
            <p:spPr bwMode="auto">
              <a:xfrm>
                <a:off x="6172200" y="5867400"/>
                <a:ext cx="1501613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dirty="0" smtClean="0">
                    <a:solidFill>
                      <a:srgbClr val="000000"/>
                    </a:solidFill>
                  </a:rPr>
                  <a:t>&lt;(_c)(ac)d(</a:t>
                </a:r>
                <a:r>
                  <a:rPr lang="en-US" altLang="en-US" dirty="0" err="1" smtClean="0">
                    <a:solidFill>
                      <a:srgbClr val="000000"/>
                    </a:solidFill>
                  </a:rPr>
                  <a:t>cf</a:t>
                </a:r>
                <a:r>
                  <a:rPr lang="en-US" altLang="en-US" dirty="0" smtClean="0">
                    <a:solidFill>
                      <a:srgbClr val="000000"/>
                    </a:solidFill>
                  </a:rPr>
                  <a:t>)&gt;</a:t>
                </a:r>
              </a:p>
            </p:txBody>
          </p:sp>
          <p:sp>
            <p:nvSpPr>
              <p:cNvPr id="17416" name="Line 7"/>
              <p:cNvSpPr>
                <a:spLocks noChangeShapeType="1"/>
              </p:cNvSpPr>
              <p:nvPr/>
            </p:nvSpPr>
            <p:spPr bwMode="auto">
              <a:xfrm>
                <a:off x="7315200" y="44958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/>
            </p:spPr>
            <p:txBody>
              <a:bodyPr/>
              <a:lstStyle/>
              <a:p>
                <a:pPr defTabSz="457189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417" name="Line 8"/>
              <p:cNvSpPr>
                <a:spLocks noChangeShapeType="1"/>
              </p:cNvSpPr>
              <p:nvPr/>
            </p:nvSpPr>
            <p:spPr bwMode="auto">
              <a:xfrm>
                <a:off x="7315200" y="54864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/>
            </p:spPr>
            <p:txBody>
              <a:bodyPr/>
              <a:lstStyle/>
              <a:p>
                <a:pPr defTabSz="457189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418" name="Text Box 9"/>
              <p:cNvSpPr txBox="1">
                <a:spLocks noChangeArrowheads="1"/>
              </p:cNvSpPr>
              <p:nvPr/>
            </p:nvSpPr>
            <p:spPr bwMode="auto">
              <a:xfrm>
                <a:off x="7385050" y="4376738"/>
                <a:ext cx="479939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dirty="0" smtClean="0">
                    <a:solidFill>
                      <a:srgbClr val="000000"/>
                    </a:solidFill>
                  </a:rPr>
                  <a:t>&lt;a&gt;</a:t>
                </a:r>
              </a:p>
            </p:txBody>
          </p:sp>
          <p:sp>
            <p:nvSpPr>
              <p:cNvPr id="17419" name="Text Box 10"/>
              <p:cNvSpPr txBox="1">
                <a:spLocks noChangeArrowheads="1"/>
              </p:cNvSpPr>
              <p:nvPr/>
            </p:nvSpPr>
            <p:spPr bwMode="auto">
              <a:xfrm>
                <a:off x="7375525" y="5367338"/>
                <a:ext cx="601367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smtClean="0">
                    <a:solidFill>
                      <a:srgbClr val="000000"/>
                    </a:solidFill>
                  </a:rPr>
                  <a:t>&lt;ab&gt;</a:t>
                </a:r>
              </a:p>
            </p:txBody>
          </p:sp>
          <p:sp>
            <p:nvSpPr>
              <p:cNvPr id="17420" name="Text Box 11"/>
              <p:cNvSpPr txBox="1">
                <a:spLocks noChangeArrowheads="1"/>
              </p:cNvSpPr>
              <p:nvPr/>
            </p:nvSpPr>
            <p:spPr bwMode="auto">
              <a:xfrm>
                <a:off x="4191000" y="4876800"/>
                <a:ext cx="1206100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dirty="0" smtClean="0">
                    <a:solidFill>
                      <a:srgbClr val="000000"/>
                    </a:solidFill>
                  </a:rPr>
                  <a:t>s|&lt;a&gt;: ( , 2)</a:t>
                </a:r>
              </a:p>
            </p:txBody>
          </p:sp>
          <p:sp>
            <p:nvSpPr>
              <p:cNvPr id="17421" name="Line 12"/>
              <p:cNvSpPr>
                <a:spLocks noChangeShapeType="1"/>
              </p:cNvSpPr>
              <p:nvPr/>
            </p:nvSpPr>
            <p:spPr bwMode="auto">
              <a:xfrm flipV="1">
                <a:off x="5486400" y="4376738"/>
                <a:ext cx="457200" cy="728662"/>
              </a:xfrm>
              <a:prstGeom prst="line">
                <a:avLst/>
              </a:prstGeom>
              <a:grp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xtLst/>
            </p:spPr>
            <p:txBody>
              <a:bodyPr/>
              <a:lstStyle/>
              <a:p>
                <a:pPr defTabSz="457189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422" name="Text Box 13"/>
              <p:cNvSpPr txBox="1">
                <a:spLocks noChangeArrowheads="1"/>
              </p:cNvSpPr>
              <p:nvPr/>
            </p:nvSpPr>
            <p:spPr bwMode="auto">
              <a:xfrm>
                <a:off x="4038600" y="5867400"/>
                <a:ext cx="1327527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smtClean="0">
                    <a:solidFill>
                      <a:srgbClr val="000000"/>
                    </a:solidFill>
                  </a:rPr>
                  <a:t>s|&lt;ab&gt;: ( , 4)</a:t>
                </a:r>
              </a:p>
            </p:txBody>
          </p:sp>
          <p:sp>
            <p:nvSpPr>
              <p:cNvPr id="17423" name="Line 14"/>
              <p:cNvSpPr>
                <a:spLocks noChangeShapeType="1"/>
              </p:cNvSpPr>
              <p:nvPr/>
            </p:nvSpPr>
            <p:spPr bwMode="auto">
              <a:xfrm flipV="1">
                <a:off x="5486400" y="4376738"/>
                <a:ext cx="457200" cy="1795462"/>
              </a:xfrm>
              <a:prstGeom prst="line">
                <a:avLst/>
              </a:prstGeom>
              <a:grpFill/>
              <a:ln w="9525">
                <a:solidFill>
                  <a:srgbClr val="00B050"/>
                </a:solidFill>
                <a:miter lim="800000"/>
                <a:headEnd/>
                <a:tailEnd type="triangle" w="med" len="med"/>
              </a:ln>
              <a:extLst/>
            </p:spPr>
            <p:txBody>
              <a:bodyPr/>
              <a:lstStyle/>
              <a:p>
                <a:pPr defTabSz="457189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6434965" y="3634921"/>
              <a:ext cx="0" cy="414338"/>
            </a:xfrm>
            <a:prstGeom prst="line">
              <a:avLst/>
            </a:prstGeom>
            <a:grp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xtLst/>
          </p:spPr>
          <p:txBody>
            <a:bodyPr/>
            <a:lstStyle/>
            <a:p>
              <a:pPr defTabSz="457189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6747644" y="3666898"/>
              <a:ext cx="0" cy="414338"/>
            </a:xfrm>
            <a:prstGeom prst="line">
              <a:avLst/>
            </a:prstGeom>
            <a:grpFill/>
            <a:ln w="9525">
              <a:solidFill>
                <a:srgbClr val="00B050"/>
              </a:solidFill>
              <a:miter lim="800000"/>
              <a:headEnd/>
              <a:tailEnd type="triangle" w="med" len="med"/>
            </a:ln>
            <a:extLst/>
          </p:spPr>
          <p:txBody>
            <a:bodyPr/>
            <a:lstStyle/>
            <a:p>
              <a:pPr defTabSz="457189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06400" y="2667000"/>
            <a:ext cx="6462184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defTabSz="457189" eaLnBrk="1" hangingPunct="1">
              <a:buClr>
                <a:srgbClr val="2998E3"/>
              </a:buClr>
              <a:defRPr/>
            </a:pPr>
            <a:endParaRPr lang="en-US" altLang="en-US" kern="0" dirty="0" smtClean="0">
              <a:solidFill>
                <a:srgbClr val="000000"/>
              </a:solidFill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418415" y="2601692"/>
            <a:ext cx="8652277" cy="389536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300"/>
              </a:spcAft>
              <a:defRPr/>
            </a:pPr>
            <a:r>
              <a:rPr lang="en-US" altLang="en-US" sz="2400" kern="0" dirty="0" smtClean="0">
                <a:solidFill>
                  <a:srgbClr val="000000"/>
                </a:solidFill>
              </a:rPr>
              <a:t>No </a:t>
            </a:r>
            <a:r>
              <a:rPr lang="en-US" altLang="en-US" sz="2400" kern="0" dirty="0">
                <a:solidFill>
                  <a:srgbClr val="000000"/>
                </a:solidFill>
              </a:rPr>
              <a:t>physically copying suffixes</a:t>
            </a:r>
          </a:p>
          <a:p>
            <a:pPr lvl="1">
              <a:spcAft>
                <a:spcPts val="300"/>
              </a:spcAft>
              <a:defRPr/>
            </a:pPr>
            <a:r>
              <a:rPr lang="en-US" altLang="en-US" sz="2400" kern="0" dirty="0">
                <a:solidFill>
                  <a:srgbClr val="FF0000"/>
                </a:solidFill>
              </a:rPr>
              <a:t>Pointer to the sequence</a:t>
            </a:r>
          </a:p>
          <a:p>
            <a:pPr lvl="1">
              <a:spcAft>
                <a:spcPts val="300"/>
              </a:spcAft>
              <a:defRPr/>
            </a:pPr>
            <a:r>
              <a:rPr lang="en-US" altLang="en-US" sz="2400" kern="0" dirty="0">
                <a:solidFill>
                  <a:srgbClr val="FF0000"/>
                </a:solidFill>
              </a:rPr>
              <a:t>Offset of the </a:t>
            </a:r>
            <a:r>
              <a:rPr lang="en-US" altLang="en-US" sz="2400" kern="0" dirty="0" smtClean="0">
                <a:solidFill>
                  <a:srgbClr val="FF0000"/>
                </a:solidFill>
              </a:rPr>
              <a:t>suffix</a:t>
            </a:r>
          </a:p>
          <a:p>
            <a:pPr>
              <a:spcAft>
                <a:spcPts val="3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But if 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it does not </a:t>
            </a:r>
            <a:r>
              <a:rPr lang="en-US" altLang="en-US" sz="2400" kern="0" dirty="0">
                <a:solidFill>
                  <a:srgbClr val="000000"/>
                </a:solidFill>
              </a:rPr>
              <a:t>fit in 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memory</a:t>
            </a:r>
            <a:endParaRPr lang="en-US" altLang="en-US" sz="2400" kern="0" dirty="0">
              <a:solidFill>
                <a:srgbClr val="FF0000"/>
              </a:solidFill>
            </a:endParaRPr>
          </a:p>
          <a:p>
            <a:pPr lvl="1">
              <a:spcAft>
                <a:spcPts val="300"/>
              </a:spcAft>
              <a:defRPr/>
            </a:pPr>
            <a:r>
              <a:rPr lang="en-US" altLang="en-US" sz="2400" kern="0" dirty="0" smtClean="0">
                <a:solidFill>
                  <a:srgbClr val="000000"/>
                </a:solidFill>
              </a:rPr>
              <a:t>Physical projection</a:t>
            </a:r>
          </a:p>
          <a:p>
            <a:pPr>
              <a:spcAft>
                <a:spcPts val="3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Suggested approach:</a:t>
            </a:r>
          </a:p>
          <a:p>
            <a:pPr lvl="1">
              <a:spcAft>
                <a:spcPts val="3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Integration of physical and pseudo-projection</a:t>
            </a:r>
          </a:p>
          <a:p>
            <a:pPr lvl="1">
              <a:spcAft>
                <a:spcPts val="3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Swapping to 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pseudo-projection </a:t>
            </a:r>
            <a:r>
              <a:rPr lang="en-US" altLang="en-US" sz="2400" kern="0" dirty="0">
                <a:solidFill>
                  <a:srgbClr val="000000"/>
                </a:solidFill>
              </a:rPr>
              <a:t>when the data fits in 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memory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61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18400" y="4576764"/>
          <a:ext cx="44704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0" name="Photo Editor Photo" r:id="rId4" imgW="11000000" imgH="5458587" progId="MSPhotoEd.3">
                  <p:embed/>
                </p:oleObj>
              </mc:Choice>
              <mc:Fallback>
                <p:oleObj name="Photo Editor Photo" r:id="rId4" imgW="11000000" imgH="545858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4576764"/>
                        <a:ext cx="44704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414685" y="2590800"/>
          <a:ext cx="4777316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1" name="Photo Editor Photo" r:id="rId6" imgW="10488489" imgH="5401429" progId="MSPhotoEd.3">
                  <p:embed/>
                </p:oleObj>
              </mc:Choice>
              <mc:Fallback>
                <p:oleObj name="Photo Editor Photo" r:id="rId6" imgW="10488489" imgH="540142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4685" y="2590800"/>
                        <a:ext cx="4777316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CloSpan</a:t>
            </a:r>
            <a:r>
              <a:rPr lang="en-US" altLang="en-US" dirty="0" smtClean="0"/>
              <a:t>: Mining Closed Sequential Patterns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171072"/>
            <a:ext cx="11277600" cy="1447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 smtClean="0"/>
              <a:t>A </a:t>
            </a:r>
            <a:r>
              <a:rPr lang="en-US" altLang="en-US" dirty="0" smtClean="0">
                <a:solidFill>
                  <a:srgbClr val="FF0000"/>
                </a:solidFill>
              </a:rPr>
              <a:t>closed sequential pattern </a:t>
            </a:r>
            <a:r>
              <a:rPr lang="en-US" altLang="en-US" i="1" dirty="0" smtClean="0"/>
              <a:t>s</a:t>
            </a:r>
            <a:r>
              <a:rPr lang="en-US" altLang="en-US" dirty="0" smtClean="0"/>
              <a:t>:  There exists no </a:t>
            </a:r>
            <a:r>
              <a:rPr lang="en-US" altLang="en-US" dirty="0" err="1" smtClean="0"/>
              <a:t>superpattern</a:t>
            </a:r>
            <a:r>
              <a:rPr lang="en-US" altLang="en-US" dirty="0" smtClean="0"/>
              <a:t> </a:t>
            </a:r>
            <a:r>
              <a:rPr lang="en-US" altLang="en-US" i="1" dirty="0" smtClean="0"/>
              <a:t>s’</a:t>
            </a:r>
            <a:r>
              <a:rPr lang="en-US" altLang="en-US" dirty="0" smtClean="0"/>
              <a:t> such that </a:t>
            </a:r>
            <a:r>
              <a:rPr lang="en-US" altLang="en-US" i="1" dirty="0" smtClean="0"/>
              <a:t>s’ </a:t>
            </a:r>
            <a:r>
              <a:rPr lang="he-IL" altLang="en-US" dirty="0" smtClean="0"/>
              <a:t>כ</a:t>
            </a:r>
            <a:r>
              <a:rPr lang="en-US" altLang="en-US" i="1" dirty="0" smtClean="0"/>
              <a:t> s</a:t>
            </a:r>
            <a:r>
              <a:rPr lang="en-US" altLang="en-US" dirty="0" smtClean="0"/>
              <a:t>, and </a:t>
            </a:r>
            <a:r>
              <a:rPr lang="en-US" altLang="en-US" i="1" dirty="0" smtClean="0"/>
              <a:t>s’</a:t>
            </a:r>
            <a:r>
              <a:rPr lang="en-US" altLang="en-US" dirty="0" smtClean="0"/>
              <a:t> and </a:t>
            </a:r>
            <a:r>
              <a:rPr lang="en-US" altLang="en-US" i="1" dirty="0" smtClean="0"/>
              <a:t>s</a:t>
            </a:r>
            <a:r>
              <a:rPr lang="en-US" altLang="en-US" dirty="0" smtClean="0"/>
              <a:t> have the same support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 smtClean="0"/>
              <a:t>Which ones are closed?  &lt;</a:t>
            </a:r>
            <a:r>
              <a:rPr lang="en-US" altLang="en-US" dirty="0" err="1" smtClean="0"/>
              <a:t>abc</a:t>
            </a:r>
            <a:r>
              <a:rPr lang="en-US" altLang="en-US" dirty="0" smtClean="0"/>
              <a:t>&gt;: 20, &lt;</a:t>
            </a:r>
            <a:r>
              <a:rPr lang="en-US" altLang="en-US" dirty="0" err="1" smtClean="0"/>
              <a:t>abcd</a:t>
            </a:r>
            <a:r>
              <a:rPr lang="en-US" altLang="en-US" dirty="0" smtClean="0"/>
              <a:t>&gt;:20, &lt;</a:t>
            </a:r>
            <a:r>
              <a:rPr lang="en-US" altLang="en-US" dirty="0" err="1" smtClean="0"/>
              <a:t>abcde</a:t>
            </a:r>
            <a:r>
              <a:rPr lang="en-US" altLang="en-US" dirty="0" smtClean="0"/>
              <a:t>&gt;: 15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90352" y="2610896"/>
            <a:ext cx="7314147" cy="385006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Why directly mine closed sequential patterns?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Reduce # of (redundant) patterns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Attain the same expressive power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Property P</a:t>
            </a:r>
            <a:r>
              <a:rPr lang="en-US" altLang="en-US" kern="0" baseline="-25000" dirty="0">
                <a:solidFill>
                  <a:srgbClr val="000000"/>
                </a:solidFill>
              </a:rPr>
              <a:t>1</a:t>
            </a:r>
            <a:r>
              <a:rPr lang="en-US" altLang="en-US" kern="0" dirty="0">
                <a:solidFill>
                  <a:srgbClr val="000000"/>
                </a:solidFill>
              </a:rPr>
              <a:t>: </a:t>
            </a:r>
            <a:r>
              <a:rPr lang="en-US" altLang="en-US" kern="0" dirty="0">
                <a:solidFill>
                  <a:srgbClr val="FF0000"/>
                </a:solidFill>
              </a:rPr>
              <a:t>If </a:t>
            </a:r>
            <a:r>
              <a:rPr lang="en-US" altLang="en-US" i="1" kern="0" dirty="0" smtClean="0">
                <a:solidFill>
                  <a:srgbClr val="FF0000"/>
                </a:solidFill>
              </a:rPr>
              <a:t>s </a:t>
            </a:r>
            <a:r>
              <a:rPr lang="he-IL" altLang="en-US" kern="0" dirty="0">
                <a:solidFill>
                  <a:srgbClr val="FF0000"/>
                </a:solidFill>
              </a:rPr>
              <a:t>כ</a:t>
            </a:r>
            <a:r>
              <a:rPr lang="en-US" altLang="en-US" i="1" kern="0" dirty="0">
                <a:solidFill>
                  <a:srgbClr val="FF0000"/>
                </a:solidFill>
              </a:rPr>
              <a:t> </a:t>
            </a:r>
            <a:r>
              <a:rPr lang="en-US" altLang="en-US" i="1" kern="0" dirty="0" smtClean="0">
                <a:solidFill>
                  <a:srgbClr val="FF0000"/>
                </a:solidFill>
              </a:rPr>
              <a:t>s</a:t>
            </a:r>
            <a:r>
              <a:rPr lang="en-US" altLang="en-US" i="1" kern="0" baseline="-25000" dirty="0" smtClean="0">
                <a:solidFill>
                  <a:srgbClr val="FF0000"/>
                </a:solidFill>
              </a:rPr>
              <a:t>1</a:t>
            </a:r>
            <a:r>
              <a:rPr lang="en-US" altLang="en-US" kern="0" dirty="0" smtClean="0">
                <a:solidFill>
                  <a:srgbClr val="FF0000"/>
                </a:solidFill>
              </a:rPr>
              <a:t>, s </a:t>
            </a:r>
            <a:r>
              <a:rPr lang="en-US" altLang="en-US" kern="0" dirty="0">
                <a:solidFill>
                  <a:srgbClr val="FF0000"/>
                </a:solidFill>
              </a:rPr>
              <a:t>is closed </a:t>
            </a:r>
            <a:r>
              <a:rPr lang="en-US" altLang="en-US" kern="0" dirty="0" err="1">
                <a:solidFill>
                  <a:srgbClr val="FF0000"/>
                </a:solidFill>
              </a:rPr>
              <a:t>iff</a:t>
            </a:r>
            <a:r>
              <a:rPr lang="en-US" altLang="en-US" kern="0" dirty="0">
                <a:solidFill>
                  <a:srgbClr val="FF0000"/>
                </a:solidFill>
              </a:rPr>
              <a:t> two project DBs have the same size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Explore </a:t>
            </a:r>
            <a:r>
              <a:rPr lang="en-US" altLang="en-US" i="1" kern="0" dirty="0">
                <a:solidFill>
                  <a:srgbClr val="FF0000"/>
                </a:solidFill>
              </a:rPr>
              <a:t>Backward </a:t>
            </a:r>
            <a:r>
              <a:rPr lang="en-US" altLang="en-US" i="1" kern="0" dirty="0" err="1">
                <a:solidFill>
                  <a:srgbClr val="FF0000"/>
                </a:solidFill>
              </a:rPr>
              <a:t>Subpattern</a:t>
            </a:r>
            <a:r>
              <a:rPr lang="en-US" altLang="en-US" i="1" kern="0" dirty="0">
                <a:solidFill>
                  <a:srgbClr val="FF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</a:rPr>
              <a:t>and </a:t>
            </a:r>
            <a:r>
              <a:rPr lang="en-US" altLang="en-US" i="1" kern="0" dirty="0">
                <a:solidFill>
                  <a:srgbClr val="FF0000"/>
                </a:solidFill>
              </a:rPr>
              <a:t>Backward </a:t>
            </a:r>
            <a:r>
              <a:rPr lang="en-US" altLang="en-US" i="1" kern="0" dirty="0" err="1">
                <a:solidFill>
                  <a:srgbClr val="FF0000"/>
                </a:solidFill>
              </a:rPr>
              <a:t>Superpattern</a:t>
            </a:r>
            <a:r>
              <a:rPr lang="en-US" altLang="en-US" i="1" kern="0" dirty="0">
                <a:solidFill>
                  <a:srgbClr val="FF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</a:rPr>
              <a:t>pruning to prune redundant search </a:t>
            </a:r>
            <a:r>
              <a:rPr lang="en-US" altLang="en-US" kern="0" dirty="0" smtClean="0">
                <a:solidFill>
                  <a:srgbClr val="000000"/>
                </a:solidFill>
              </a:rPr>
              <a:t>space</a:t>
            </a:r>
            <a:endParaRPr lang="en-US" altLang="en-US" kern="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Greatly </a:t>
            </a:r>
            <a:r>
              <a:rPr lang="en-US" altLang="en-US" kern="0" dirty="0" smtClean="0">
                <a:solidFill>
                  <a:srgbClr val="000000"/>
                </a:solidFill>
              </a:rPr>
              <a:t>enhances efficiency </a:t>
            </a:r>
            <a:r>
              <a:rPr lang="en-US" altLang="en-US" dirty="0" smtClean="0">
                <a:solidFill>
                  <a:srgbClr val="000000"/>
                </a:solidFill>
              </a:rPr>
              <a:t>(Yan</a:t>
            </a:r>
            <a:r>
              <a:rPr lang="en-US" altLang="en-US" dirty="0">
                <a:solidFill>
                  <a:srgbClr val="000000"/>
                </a:solidFill>
              </a:rPr>
              <a:t>, et </a:t>
            </a:r>
            <a:r>
              <a:rPr lang="en-US" altLang="en-US" dirty="0" smtClean="0">
                <a:solidFill>
                  <a:srgbClr val="000000"/>
                </a:solidFill>
              </a:rPr>
              <a:t>al., SDM’03)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648443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8382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4000" dirty="0" smtClean="0"/>
              <a:t>Constraint-Based Sequential-Pattern Mining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60995"/>
            <a:ext cx="9329364" cy="52578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 smtClean="0"/>
              <a:t>Share many similarities with constraint-based </a:t>
            </a:r>
            <a:r>
              <a:rPr lang="en-US" altLang="en-US" sz="2400" dirty="0" err="1" smtClean="0"/>
              <a:t>itemset</a:t>
            </a:r>
            <a:r>
              <a:rPr lang="en-US" altLang="en-US" sz="2400" dirty="0" smtClean="0"/>
              <a:t> mining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Anti-monotonic:  </a:t>
            </a:r>
            <a:r>
              <a:rPr lang="en-US" altLang="en-US" sz="2400" dirty="0" smtClean="0"/>
              <a:t>If S violates </a:t>
            </a:r>
            <a:r>
              <a:rPr lang="en-US" altLang="en-US" sz="2400" i="1" dirty="0" smtClean="0"/>
              <a:t>c</a:t>
            </a:r>
            <a:r>
              <a:rPr lang="en-US" altLang="en-US" sz="2400" dirty="0" smtClean="0"/>
              <a:t>, the super-sequences of S also violate </a:t>
            </a:r>
            <a:r>
              <a:rPr lang="en-US" altLang="en-US" sz="2400" i="1" dirty="0" smtClean="0"/>
              <a:t>c</a:t>
            </a:r>
            <a:r>
              <a:rPr lang="en-US" altLang="en-US" sz="2400" dirty="0" smtClean="0"/>
              <a:t> 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sum(</a:t>
            </a:r>
            <a:r>
              <a:rPr lang="en-US" altLang="en-US" sz="2400" dirty="0" err="1" smtClean="0"/>
              <a:t>S.price</a:t>
            </a:r>
            <a:r>
              <a:rPr lang="en-US" altLang="en-US" sz="2400" dirty="0" smtClean="0"/>
              <a:t>) &lt; 150; min(</a:t>
            </a:r>
            <a:r>
              <a:rPr lang="en-US" altLang="en-US" sz="2400" dirty="0" err="1" smtClean="0"/>
              <a:t>S.value</a:t>
            </a:r>
            <a:r>
              <a:rPr lang="en-US" altLang="en-US" sz="2400" dirty="0" smtClean="0"/>
              <a:t>) &gt; 10 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Monotonic:</a:t>
            </a:r>
            <a:r>
              <a:rPr lang="en-US" altLang="en-US" sz="2400" dirty="0" smtClean="0"/>
              <a:t> If S satisfies </a:t>
            </a:r>
            <a:r>
              <a:rPr lang="en-US" altLang="en-US" sz="2400" i="1" dirty="0" smtClean="0"/>
              <a:t>c</a:t>
            </a:r>
            <a:r>
              <a:rPr lang="en-US" altLang="en-US" sz="2400" dirty="0" smtClean="0"/>
              <a:t>, the super-sequences of S also do so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err="1" smtClean="0"/>
              <a:t>element_count</a:t>
            </a:r>
            <a:r>
              <a:rPr lang="en-US" altLang="en-US" sz="2400" dirty="0" smtClean="0"/>
              <a:t> (S) &gt; 5; S</a:t>
            </a:r>
            <a:r>
              <a:rPr lang="en-US" altLang="en-US" sz="2400" dirty="0" smtClean="0">
                <a:sym typeface="Symbol" pitchFamily="18" charset="2"/>
              </a:rPr>
              <a:t>  {PC, </a:t>
            </a:r>
            <a:r>
              <a:rPr lang="en-US" altLang="en-US" sz="2400" dirty="0" err="1" smtClean="0">
                <a:sym typeface="Symbol" pitchFamily="18" charset="2"/>
              </a:rPr>
              <a:t>digital_camera</a:t>
            </a:r>
            <a:r>
              <a:rPr lang="en-US" altLang="en-US" sz="2400" dirty="0" smtClean="0">
                <a:sym typeface="Symbol" pitchFamily="18" charset="2"/>
              </a:rPr>
              <a:t>}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Data anti-monotonic: </a:t>
            </a:r>
            <a:r>
              <a:rPr lang="en-US" altLang="en-US" sz="2400" dirty="0" smtClean="0"/>
              <a:t>If a sequence s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with respect to S violates </a:t>
            </a:r>
            <a:r>
              <a:rPr lang="en-US" altLang="en-US" sz="2400" i="1" dirty="0" smtClean="0"/>
              <a:t>c</a:t>
            </a:r>
            <a:r>
              <a:rPr lang="en-US" altLang="en-US" sz="2400" i="1" baseline="-25000" dirty="0" smtClean="0"/>
              <a:t>3</a:t>
            </a:r>
            <a:r>
              <a:rPr lang="en-US" altLang="en-US" sz="2400" dirty="0" smtClean="0"/>
              <a:t>,  s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can be removed 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c</a:t>
            </a:r>
            <a:r>
              <a:rPr lang="en-US" altLang="en-US" sz="2400" baseline="-25000" dirty="0" smtClean="0"/>
              <a:t>3</a:t>
            </a:r>
            <a:r>
              <a:rPr lang="en-US" altLang="en-US" sz="2400" dirty="0" smtClean="0"/>
              <a:t>: sum(</a:t>
            </a:r>
            <a:r>
              <a:rPr lang="en-US" altLang="en-US" sz="2400" dirty="0" err="1" smtClean="0"/>
              <a:t>S.price</a:t>
            </a:r>
            <a:r>
              <a:rPr lang="en-US" altLang="en-US" sz="2400" dirty="0" smtClean="0"/>
              <a:t>) ≥ v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Succinct:  </a:t>
            </a:r>
            <a:r>
              <a:rPr lang="en-US" altLang="en-US" sz="2400" dirty="0" smtClean="0"/>
              <a:t>Enforce constraint c by explicitly manipulating data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 smtClean="0">
                <a:sym typeface="Symbol" pitchFamily="18" charset="2"/>
              </a:rPr>
              <a:t>S </a:t>
            </a:r>
            <a:r>
              <a:rPr lang="en-US" altLang="en-US" sz="2400" dirty="0">
                <a:sym typeface="Symbol" pitchFamily="18" charset="2"/>
              </a:rPr>
              <a:t> </a:t>
            </a:r>
            <a:r>
              <a:rPr lang="en-US" altLang="en-US" sz="2400" dirty="0" smtClean="0">
                <a:sym typeface="Symbol" pitchFamily="18" charset="2"/>
              </a:rPr>
              <a:t> {</a:t>
            </a:r>
            <a:r>
              <a:rPr lang="en-US" altLang="en-US" sz="2400" dirty="0" err="1" smtClean="0">
                <a:sym typeface="Symbol" pitchFamily="18" charset="2"/>
              </a:rPr>
              <a:t>i</a:t>
            </a:r>
            <a:r>
              <a:rPr lang="en-US" altLang="en-US" sz="2400" dirty="0" smtClean="0">
                <a:sym typeface="Symbol" pitchFamily="18" charset="2"/>
              </a:rPr>
              <a:t>-phone, </a:t>
            </a:r>
            <a:r>
              <a:rPr lang="en-US" altLang="en-US" sz="2400" dirty="0" err="1" smtClean="0">
                <a:sym typeface="Symbol" pitchFamily="18" charset="2"/>
              </a:rPr>
              <a:t>MacAir</a:t>
            </a:r>
            <a:r>
              <a:rPr lang="en-US" altLang="en-US" sz="2400" dirty="0" smtClean="0">
                <a:sym typeface="Symbol" pitchFamily="18" charset="2"/>
              </a:rPr>
              <a:t>} </a:t>
            </a:r>
            <a:endParaRPr lang="en-US" altLang="en-US" sz="2400" dirty="0" smtClean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Convertible:  </a:t>
            </a:r>
            <a:r>
              <a:rPr lang="en-US" altLang="en-US" sz="2400" dirty="0" smtClean="0"/>
              <a:t>Projection based on the sorted value not sequence order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err="1" smtClean="0"/>
              <a:t>value_avg</a:t>
            </a:r>
            <a:r>
              <a:rPr lang="en-US" altLang="en-US" sz="2400" dirty="0" smtClean="0"/>
              <a:t>(S) &lt; 25; </a:t>
            </a:r>
            <a:r>
              <a:rPr lang="en-US" altLang="en-US" sz="2400" dirty="0" err="1" smtClean="0"/>
              <a:t>profit_sum</a:t>
            </a:r>
            <a:r>
              <a:rPr lang="en-US" altLang="en-US" sz="2400" dirty="0" smtClean="0"/>
              <a:t> (S) &gt; 160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max(S)/</a:t>
            </a:r>
            <a:r>
              <a:rPr lang="en-US" altLang="en-US" sz="2400" dirty="0" err="1" smtClean="0"/>
              <a:t>avg</a:t>
            </a:r>
            <a:r>
              <a:rPr lang="en-US" altLang="en-US" sz="2400" dirty="0" smtClean="0"/>
              <a:t>(S) &lt; 2; median(S) – min(S) &gt; 5</a:t>
            </a:r>
          </a:p>
        </p:txBody>
      </p:sp>
    </p:spTree>
    <p:extLst>
      <p:ext uri="{BB962C8B-B14F-4D97-AF65-F5344CB8AC3E}">
        <p14:creationId xmlns:p14="http://schemas.microsoft.com/office/powerpoint/2010/main" val="107228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4000" dirty="0"/>
              <a:t>Chapter 7 : Advanced Frequent Pattern Mining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7688" y="1371600"/>
            <a:ext cx="10532282" cy="507492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Pattern Mining: A Road Map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Mining Diverse Patterns</a:t>
            </a:r>
            <a:endParaRPr lang="en-US" altLang="en-US" sz="2800" dirty="0"/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Constraint-Based Frequent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Mining High-Dimensional Data and Colossal Patterns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Sequential </a:t>
            </a:r>
            <a:r>
              <a:rPr lang="en-US" altLang="en-US" sz="2800" dirty="0"/>
              <a:t>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Graph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2" name="Striped Right Arrow 1"/>
          <p:cNvSpPr/>
          <p:nvPr/>
        </p:nvSpPr>
        <p:spPr>
          <a:xfrm rot="9075611">
            <a:off x="4954067" y="2138720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49226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8382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4000" dirty="0" smtClean="0"/>
              <a:t>Timing-Based Constraints in Seq.-Pattern Mining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764" y="1203037"/>
            <a:ext cx="9402618" cy="52578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Order constraint</a:t>
            </a:r>
            <a:r>
              <a:rPr lang="en-US" altLang="en-US" sz="2400" dirty="0" smtClean="0"/>
              <a:t>:   Some items must happen before the other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{algebra, geometry} </a:t>
            </a:r>
            <a:r>
              <a:rPr lang="en-US" altLang="en-US" sz="2400" dirty="0" smtClean="0">
                <a:sym typeface="Symbol" pitchFamily="18" charset="2"/>
              </a:rPr>
              <a:t>→ {calculus} (where “→” indicates ordering)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>
                <a:sym typeface="Symbol" pitchFamily="18" charset="2"/>
              </a:rPr>
              <a:t>Anti-monotonic: Constraint-violating sub-patterns pruned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Min-gap/max-gap constraint:  </a:t>
            </a:r>
            <a:r>
              <a:rPr lang="en-US" altLang="en-US" sz="2400" dirty="0" smtClean="0"/>
              <a:t>Confines two elements in a pattern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E.g., </a:t>
            </a:r>
            <a:r>
              <a:rPr lang="en-US" altLang="en-US" sz="2400" dirty="0" err="1" smtClean="0"/>
              <a:t>mingap</a:t>
            </a:r>
            <a:r>
              <a:rPr lang="en-US" altLang="en-US" sz="2400" dirty="0" smtClean="0"/>
              <a:t> = 1, </a:t>
            </a:r>
            <a:r>
              <a:rPr lang="en-US" altLang="en-US" sz="2400" dirty="0" err="1" smtClean="0"/>
              <a:t>maxgap</a:t>
            </a:r>
            <a:r>
              <a:rPr lang="en-US" altLang="en-US" sz="2400" dirty="0" smtClean="0"/>
              <a:t> = 4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Succinct: Enforced directly during pattern growth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FF0000"/>
                </a:solidFill>
              </a:rPr>
              <a:t>Max-span constraint: </a:t>
            </a:r>
            <a:r>
              <a:rPr lang="en-US" altLang="en-US" sz="2400" dirty="0" smtClean="0"/>
              <a:t> Maximum allowed time difference between the 1</a:t>
            </a:r>
            <a:r>
              <a:rPr lang="en-US" altLang="en-US" sz="2400" baseline="30000" dirty="0" smtClean="0"/>
              <a:t>st</a:t>
            </a:r>
            <a:r>
              <a:rPr lang="en-US" altLang="en-US" sz="2400" dirty="0" smtClean="0"/>
              <a:t> and the last elements in the pattern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E.g., </a:t>
            </a:r>
            <a:r>
              <a:rPr lang="en-US" altLang="en-US" sz="2400" dirty="0" err="1" smtClean="0"/>
              <a:t>maxspan</a:t>
            </a:r>
            <a:r>
              <a:rPr lang="en-US" altLang="en-US" sz="2400" dirty="0" smtClean="0"/>
              <a:t> (S) = 60 (days)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Succinct: Enforced directly when the 1</a:t>
            </a:r>
            <a:r>
              <a:rPr lang="en-US" altLang="en-US" sz="2400" baseline="30000" dirty="0" smtClean="0"/>
              <a:t>st</a:t>
            </a:r>
            <a:r>
              <a:rPr lang="en-US" altLang="en-US" sz="2400" dirty="0" smtClean="0"/>
              <a:t> element is determined</a:t>
            </a:r>
            <a:endParaRPr lang="en-US" altLang="en-US" sz="2400" dirty="0" smtClean="0">
              <a:sym typeface="Symbol" pitchFamily="18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 smtClean="0">
                <a:solidFill>
                  <a:srgbClr val="FF0000"/>
                </a:solidFill>
                <a:sym typeface="Symbol" pitchFamily="18" charset="2"/>
              </a:rPr>
              <a:t>Window size constraint: </a:t>
            </a:r>
            <a:r>
              <a:rPr lang="en-US" altLang="en-US" sz="2400" dirty="0" smtClean="0">
                <a:sym typeface="Symbol" pitchFamily="18" charset="2"/>
              </a:rPr>
              <a:t>Events in an element do not have to occur at the same time: Enforce max allowed time difference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E.g., window-size = 2: Various ways to merge events into elements</a:t>
            </a:r>
          </a:p>
        </p:txBody>
      </p:sp>
    </p:spTree>
    <p:extLst>
      <p:ext uri="{BB962C8B-B14F-4D97-AF65-F5344CB8AC3E}">
        <p14:creationId xmlns:p14="http://schemas.microsoft.com/office/powerpoint/2010/main" val="297985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81000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Episodes and Episode Pattern Mining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295400"/>
            <a:ext cx="9164628" cy="5029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Episodes and regular expressions: Alternative to seq. patterns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/>
              <a:t>Serial episodes: A </a:t>
            </a:r>
            <a:r>
              <a:rPr lang="en-US" altLang="en-US" sz="2400" dirty="0" smtClean="0">
                <a:sym typeface="Symbol" pitchFamily="18" charset="2"/>
              </a:rPr>
              <a:t> B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>
                <a:sym typeface="Symbol" pitchFamily="18" charset="2"/>
              </a:rPr>
              <a:t>Parallel episodes: A | B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>
                <a:sym typeface="Symbol" pitchFamily="18" charset="2"/>
              </a:rPr>
              <a:t>Regular expressions: (A|B)C*(D  E)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smtClean="0">
                <a:sym typeface="Symbol" pitchFamily="18" charset="2"/>
              </a:rPr>
              <a:t>Methods for episode pattern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>
                <a:sym typeface="Symbol" pitchFamily="18" charset="2"/>
              </a:rPr>
              <a:t>Variations of </a:t>
            </a:r>
            <a:r>
              <a:rPr lang="en-US" altLang="en-US" sz="2400" dirty="0" err="1" smtClean="0">
                <a:sym typeface="Symbol" pitchFamily="18" charset="2"/>
              </a:rPr>
              <a:t>Apriori</a:t>
            </a:r>
            <a:r>
              <a:rPr lang="en-US" altLang="en-US" sz="2400" dirty="0" smtClean="0">
                <a:sym typeface="Symbol" pitchFamily="18" charset="2"/>
              </a:rPr>
              <a:t>/GSP-like algorithms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>
                <a:sym typeface="Symbol" pitchFamily="18" charset="2"/>
              </a:rPr>
              <a:t>Projection-based pattern growth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 smtClean="0">
                <a:sym typeface="Symbol" pitchFamily="18" charset="2"/>
              </a:rPr>
              <a:t>Q</a:t>
            </a:r>
            <a:r>
              <a:rPr lang="en-US" altLang="en-US" sz="2400" baseline="-25000" dirty="0" smtClean="0">
                <a:sym typeface="Symbol" pitchFamily="18" charset="2"/>
              </a:rPr>
              <a:t>1</a:t>
            </a:r>
            <a:r>
              <a:rPr lang="en-US" altLang="en-US" sz="2400" dirty="0" smtClean="0">
                <a:sym typeface="Symbol" pitchFamily="18" charset="2"/>
              </a:rPr>
              <a:t>:  Can you work out the details?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 smtClean="0">
                <a:sym typeface="Symbol" pitchFamily="18" charset="2"/>
              </a:rPr>
              <a:t>Q</a:t>
            </a:r>
            <a:r>
              <a:rPr lang="en-US" altLang="en-US" sz="2400" baseline="-25000" dirty="0" smtClean="0">
                <a:sym typeface="Symbol" pitchFamily="18" charset="2"/>
              </a:rPr>
              <a:t>2</a:t>
            </a:r>
            <a:r>
              <a:rPr lang="en-US" altLang="en-US" sz="2400" dirty="0" smtClean="0">
                <a:sym typeface="Symbol" pitchFamily="18" charset="2"/>
              </a:rPr>
              <a:t>: What are the differences between mining episodes and constraint-based pattern mining?</a:t>
            </a:r>
          </a:p>
        </p:txBody>
      </p:sp>
      <p:sp>
        <p:nvSpPr>
          <p:cNvPr id="16389" name="TextBox 1"/>
          <p:cNvSpPr txBox="1">
            <a:spLocks noChangeArrowheads="1"/>
          </p:cNvSpPr>
          <p:nvPr/>
        </p:nvSpPr>
        <p:spPr bwMode="auto">
          <a:xfrm>
            <a:off x="4959928" y="2362200"/>
            <a:ext cx="4712700" cy="461665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Indicating partial order relationships</a:t>
            </a:r>
          </a:p>
        </p:txBody>
      </p:sp>
      <p:sp>
        <p:nvSpPr>
          <p:cNvPr id="16390" name="Curved Up Arrow 2"/>
          <p:cNvSpPr>
            <a:spLocks noChangeArrowheads="1"/>
          </p:cNvSpPr>
          <p:nvPr/>
        </p:nvSpPr>
        <p:spPr bwMode="auto">
          <a:xfrm rot="-10590880">
            <a:off x="4207934" y="2214542"/>
            <a:ext cx="914400" cy="2286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8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4000" dirty="0"/>
              <a:t>Chapter 7 : Advanced Frequent Pattern Mining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7688" y="1371600"/>
            <a:ext cx="10532282" cy="507492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Pattern Mining: A Road Map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Mining Diverse Patterns</a:t>
            </a:r>
            <a:endParaRPr lang="en-US" altLang="en-US" sz="2800" dirty="0"/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Constraint-Based Frequent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Mining High-Dimensional Data and Colossal Patterns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Sequential </a:t>
            </a:r>
            <a:r>
              <a:rPr lang="en-US" altLang="en-US" sz="2800" dirty="0"/>
              <a:t>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Graph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2" name="Striped Right Arrow 1"/>
          <p:cNvSpPr/>
          <p:nvPr/>
        </p:nvSpPr>
        <p:spPr>
          <a:xfrm rot="9075611">
            <a:off x="4599737" y="4950498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122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381000"/>
            <a:ext cx="10289117" cy="50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Frequent (Sub)Graph Patterns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2" y="1156860"/>
            <a:ext cx="11474449" cy="2514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Given a labeled graph dataset D = {G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, G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, …, </a:t>
            </a:r>
            <a:r>
              <a:rPr lang="en-US" altLang="en-US" sz="2400" dirty="0" err="1" smtClean="0"/>
              <a:t>G</a:t>
            </a:r>
            <a:r>
              <a:rPr lang="en-US" altLang="en-US" sz="2400" baseline="-25000" dirty="0" err="1" smtClean="0"/>
              <a:t>n</a:t>
            </a:r>
            <a:r>
              <a:rPr lang="en-US" altLang="en-US" sz="2400" dirty="0" smtClean="0"/>
              <a:t>), the supporting graph set of a subgraph </a:t>
            </a:r>
            <a:r>
              <a:rPr lang="en-US" altLang="en-US" sz="2400" i="1" dirty="0" smtClean="0"/>
              <a:t>g</a:t>
            </a:r>
            <a:r>
              <a:rPr lang="en-US" altLang="en-US" sz="2400" dirty="0" smtClean="0"/>
              <a:t> is D</a:t>
            </a:r>
            <a:r>
              <a:rPr lang="en-US" altLang="en-US" sz="2400" i="1" baseline="-25000" dirty="0" smtClean="0"/>
              <a:t>g</a:t>
            </a:r>
            <a:r>
              <a:rPr lang="en-US" altLang="en-US" sz="2400" dirty="0" smtClean="0"/>
              <a:t> = {</a:t>
            </a:r>
            <a:r>
              <a:rPr lang="en-US" altLang="en-US" sz="2400" dirty="0" err="1" smtClean="0"/>
              <a:t>G</a:t>
            </a:r>
            <a:r>
              <a:rPr lang="en-US" altLang="en-US" sz="2400" i="1" baseline="-25000" dirty="0" err="1" smtClean="0"/>
              <a:t>i</a:t>
            </a:r>
            <a:r>
              <a:rPr lang="en-US" altLang="en-US" sz="2400" dirty="0" smtClean="0"/>
              <a:t> | </a:t>
            </a:r>
            <a:r>
              <a:rPr lang="en-US" altLang="en-US" sz="2400" i="1" dirty="0" smtClean="0"/>
              <a:t>g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ym typeface="Symbol" pitchFamily="18" charset="2"/>
              </a:rPr>
              <a:t> </a:t>
            </a:r>
            <a:r>
              <a:rPr lang="en-US" altLang="en-US" sz="2400" dirty="0" err="1" smtClean="0"/>
              <a:t>G</a:t>
            </a:r>
            <a:r>
              <a:rPr lang="en-US" altLang="en-US" sz="2400" i="1" baseline="-25000" dirty="0" err="1" smtClean="0"/>
              <a:t>i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G</a:t>
            </a:r>
            <a:r>
              <a:rPr lang="en-US" altLang="en-US" sz="2400" i="1" baseline="-25000" dirty="0" err="1" smtClean="0"/>
              <a:t>i</a:t>
            </a:r>
            <a:r>
              <a:rPr lang="en-US" altLang="en-US" sz="2400" dirty="0" smtClean="0"/>
              <a:t> </a:t>
            </a:r>
            <a:r>
              <a:rPr lang="en-US" altLang="en-US" sz="2400" dirty="0" smtClean="0">
                <a:sym typeface="Symbol" pitchFamily="18" charset="2"/>
              </a:rPr>
              <a:t></a:t>
            </a:r>
            <a:r>
              <a:rPr lang="en-US" altLang="en-US" sz="2400" dirty="0" smtClean="0"/>
              <a:t>D}.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support(</a:t>
            </a:r>
            <a:r>
              <a:rPr lang="en-US" altLang="en-US" sz="2400" i="1" dirty="0" smtClean="0"/>
              <a:t>g</a:t>
            </a:r>
            <a:r>
              <a:rPr lang="en-US" altLang="en-US" sz="2400" dirty="0" smtClean="0"/>
              <a:t>) = |D</a:t>
            </a:r>
            <a:r>
              <a:rPr lang="en-US" altLang="en-US" sz="2400" baseline="-25000" dirty="0" smtClean="0"/>
              <a:t>g</a:t>
            </a:r>
            <a:r>
              <a:rPr lang="en-US" altLang="en-US" sz="2400" dirty="0" smtClean="0"/>
              <a:t>|/ |D|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A (sub)graph </a:t>
            </a:r>
            <a:r>
              <a:rPr lang="en-US" altLang="en-US" sz="2400" i="1" dirty="0" smtClean="0"/>
              <a:t>g</a:t>
            </a:r>
            <a:r>
              <a:rPr lang="en-US" altLang="en-US" sz="2400" dirty="0" smtClean="0"/>
              <a:t> is </a:t>
            </a:r>
            <a:r>
              <a:rPr lang="en-US" altLang="en-US" sz="2400" b="1" i="1" dirty="0" smtClean="0"/>
              <a:t>frequent</a:t>
            </a:r>
            <a:r>
              <a:rPr lang="en-US" altLang="en-US" sz="2400" dirty="0" smtClean="0"/>
              <a:t> if </a:t>
            </a:r>
            <a:r>
              <a:rPr lang="en-US" altLang="en-US" sz="2400" i="1" dirty="0" smtClean="0"/>
              <a:t>support</a:t>
            </a:r>
            <a:r>
              <a:rPr lang="en-US" altLang="en-US" sz="2400" dirty="0" smtClean="0"/>
              <a:t>(</a:t>
            </a:r>
            <a:r>
              <a:rPr lang="en-US" altLang="en-US" sz="2400" i="1" dirty="0" smtClean="0"/>
              <a:t>g</a:t>
            </a:r>
            <a:r>
              <a:rPr lang="en-US" altLang="en-US" sz="2400" dirty="0" smtClean="0"/>
              <a:t>)</a:t>
            </a:r>
            <a:r>
              <a:rPr lang="en-US" altLang="en-US" sz="2400" i="1" dirty="0" smtClean="0"/>
              <a:t> </a:t>
            </a:r>
            <a:r>
              <a:rPr lang="en-US" altLang="en-US" sz="2400" dirty="0" smtClean="0"/>
              <a:t>≥ </a:t>
            </a:r>
            <a:r>
              <a:rPr lang="en-US" altLang="en-US" sz="2400" i="1" dirty="0" err="1" smtClean="0"/>
              <a:t>min_sup</a:t>
            </a:r>
            <a:endParaRPr lang="en-US" altLang="en-US" sz="2400" dirty="0" smtClean="0"/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Ex.: Chemical structures</a:t>
            </a:r>
          </a:p>
        </p:txBody>
      </p:sp>
      <p:grpSp>
        <p:nvGrpSpPr>
          <p:cNvPr id="5124" name="Group 3"/>
          <p:cNvGrpSpPr>
            <a:grpSpLocks/>
          </p:cNvGrpSpPr>
          <p:nvPr/>
        </p:nvGrpSpPr>
        <p:grpSpPr bwMode="auto">
          <a:xfrm>
            <a:off x="5144901" y="2789120"/>
            <a:ext cx="6428666" cy="3503730"/>
            <a:chOff x="685800" y="1469790"/>
            <a:chExt cx="7945274" cy="4635023"/>
          </a:xfrm>
        </p:grpSpPr>
        <p:sp>
          <p:nvSpPr>
            <p:cNvPr id="5" name="Text Box 10"/>
            <p:cNvSpPr txBox="1">
              <a:spLocks noChangeArrowheads="1"/>
            </p:cNvSpPr>
            <p:nvPr/>
          </p:nvSpPr>
          <p:spPr bwMode="auto">
            <a:xfrm>
              <a:off x="6494464" y="1469790"/>
              <a:ext cx="2136610" cy="529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altLang="en-US" sz="2000" b="1" dirty="0" smtClean="0">
                  <a:solidFill>
                    <a:srgbClr val="000000"/>
                  </a:solidFill>
                  <a:cs typeface="Arial" charset="0"/>
                </a:rPr>
                <a:t>Graph Dataset</a:t>
              </a: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4253820" y="4040666"/>
              <a:ext cx="3444646" cy="529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altLang="en-US" sz="2000" b="1" dirty="0" smtClean="0">
                  <a:solidFill>
                    <a:srgbClr val="000000"/>
                  </a:solidFill>
                  <a:cs typeface="Arial" charset="0"/>
                </a:rPr>
                <a:t>Frequent Graph Patterns</a:t>
              </a:r>
            </a:p>
          </p:txBody>
        </p:sp>
        <p:pic>
          <p:nvPicPr>
            <p:cNvPr id="5133" name="Picture 21" descr="mol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69948"/>
              <a:ext cx="2137820" cy="130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4" name="Picture 22" descr="mol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1900099"/>
              <a:ext cx="2914648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5" name="Picture 23" descr="mol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399" y="1941374"/>
              <a:ext cx="2743201" cy="133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6" name="Text Box 24"/>
            <p:cNvSpPr txBox="1">
              <a:spLocks noChangeArrowheads="1"/>
            </p:cNvSpPr>
            <p:nvPr/>
          </p:nvSpPr>
          <p:spPr bwMode="auto">
            <a:xfrm>
              <a:off x="1143000" y="3200400"/>
              <a:ext cx="523008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cs typeface="Arial" charset="0"/>
                </a:rPr>
                <a:t>(A)</a:t>
              </a:r>
            </a:p>
          </p:txBody>
        </p:sp>
        <p:sp>
          <p:nvSpPr>
            <p:cNvPr id="5137" name="Text Box 25"/>
            <p:cNvSpPr txBox="1">
              <a:spLocks noChangeArrowheads="1"/>
            </p:cNvSpPr>
            <p:nvPr/>
          </p:nvSpPr>
          <p:spPr bwMode="auto">
            <a:xfrm>
              <a:off x="3866849" y="3200400"/>
              <a:ext cx="512759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cs typeface="Arial" charset="0"/>
                </a:rPr>
                <a:t>(B)</a:t>
              </a:r>
            </a:p>
          </p:txBody>
        </p:sp>
        <p:sp>
          <p:nvSpPr>
            <p:cNvPr id="5138" name="Text Box 26"/>
            <p:cNvSpPr txBox="1">
              <a:spLocks noChangeArrowheads="1"/>
            </p:cNvSpPr>
            <p:nvPr/>
          </p:nvSpPr>
          <p:spPr bwMode="auto">
            <a:xfrm>
              <a:off x="6823939" y="3200400"/>
              <a:ext cx="509343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cs typeface="Arial" charset="0"/>
                </a:rPr>
                <a:t>(C)</a:t>
              </a:r>
            </a:p>
          </p:txBody>
        </p:sp>
        <p:pic>
          <p:nvPicPr>
            <p:cNvPr id="5139" name="Picture 28" descr="freq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711" y="5167365"/>
              <a:ext cx="1710268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0" name="Picture 29" descr="freq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12" y="4692649"/>
              <a:ext cx="1105715" cy="1412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Text Box 30"/>
            <p:cNvSpPr txBox="1">
              <a:spLocks noChangeArrowheads="1"/>
            </p:cNvSpPr>
            <p:nvPr/>
          </p:nvSpPr>
          <p:spPr bwMode="auto">
            <a:xfrm>
              <a:off x="2338387" y="4921250"/>
              <a:ext cx="502511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cs typeface="Arial" charset="0"/>
                </a:rPr>
                <a:t>(1)</a:t>
              </a:r>
            </a:p>
          </p:txBody>
        </p:sp>
        <p:sp>
          <p:nvSpPr>
            <p:cNvPr id="5142" name="Text Box 31"/>
            <p:cNvSpPr txBox="1">
              <a:spLocks noChangeArrowheads="1"/>
            </p:cNvSpPr>
            <p:nvPr/>
          </p:nvSpPr>
          <p:spPr bwMode="auto">
            <a:xfrm>
              <a:off x="5614987" y="4921250"/>
              <a:ext cx="502511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cs typeface="Arial" charset="0"/>
                </a:rPr>
                <a:t>(2)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86400" y="4857750"/>
            <a:ext cx="2065867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defTabSz="457189">
              <a:defRPr/>
            </a:pPr>
            <a:r>
              <a:rPr lang="en-US" sz="2000" dirty="0" err="1">
                <a:solidFill>
                  <a:srgbClr val="000000"/>
                </a:solidFill>
              </a:rPr>
              <a:t>min_sup</a:t>
            </a:r>
            <a:r>
              <a:rPr lang="en-US" sz="2000" dirty="0">
                <a:solidFill>
                  <a:srgbClr val="000000"/>
                </a:solidFill>
              </a:rPr>
              <a:t>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40501" y="6165850"/>
            <a:ext cx="2088353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 defTabSz="457189">
              <a:defRPr/>
            </a:pPr>
            <a:r>
              <a:rPr lang="en-US" sz="2000" dirty="0">
                <a:solidFill>
                  <a:srgbClr val="000000"/>
                </a:solidFill>
              </a:rPr>
              <a:t>support = 67%</a:t>
            </a:r>
          </a:p>
        </p:txBody>
      </p:sp>
      <p:sp>
        <p:nvSpPr>
          <p:cNvPr id="5129" name="Curved Up Arrow 1"/>
          <p:cNvSpPr>
            <a:spLocks noChangeArrowheads="1"/>
          </p:cNvSpPr>
          <p:nvPr/>
        </p:nvSpPr>
        <p:spPr bwMode="auto">
          <a:xfrm rot="-754235">
            <a:off x="8839201" y="6202363"/>
            <a:ext cx="971551" cy="303212"/>
          </a:xfrm>
          <a:prstGeom prst="curvedUpArrow">
            <a:avLst>
              <a:gd name="adj1" fmla="val 24866"/>
              <a:gd name="adj2" fmla="val 65297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130" name="Curved Up Arrow 23"/>
          <p:cNvSpPr>
            <a:spLocks noChangeArrowheads="1"/>
          </p:cNvSpPr>
          <p:nvPr/>
        </p:nvSpPr>
        <p:spPr bwMode="auto">
          <a:xfrm rot="17543092" flipV="1">
            <a:off x="5983817" y="5852055"/>
            <a:ext cx="482600" cy="452967"/>
          </a:xfrm>
          <a:prstGeom prst="curvedUpArrow">
            <a:avLst>
              <a:gd name="adj1" fmla="val 25110"/>
              <a:gd name="adj2" fmla="val 50206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509825" y="3803233"/>
            <a:ext cx="4427350" cy="185855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en-US" sz="2400" kern="0" dirty="0" smtClean="0">
                <a:solidFill>
                  <a:srgbClr val="000000"/>
                </a:solidFill>
              </a:rPr>
              <a:t>Alternative</a:t>
            </a:r>
            <a:r>
              <a:rPr lang="en-US" altLang="en-US" sz="2400" kern="0" dirty="0">
                <a:solidFill>
                  <a:srgbClr val="000000"/>
                </a:solidFill>
              </a:rPr>
              <a:t>: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Mining frequent subgraph patterns from a single large graph or network</a:t>
            </a:r>
          </a:p>
        </p:txBody>
      </p:sp>
    </p:spTree>
    <p:extLst>
      <p:ext uri="{BB962C8B-B14F-4D97-AF65-F5344CB8AC3E}">
        <p14:creationId xmlns:p14="http://schemas.microsoft.com/office/powerpoint/2010/main" val="290581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50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Applications of Graph Pattern Mining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5709" y="1219200"/>
            <a:ext cx="10386291" cy="52578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Bioinformatics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Gene networks, protein interactions, metabolic pathways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err="1" smtClean="0"/>
              <a:t>Chem</a:t>
            </a:r>
            <a:r>
              <a:rPr lang="en-US" altLang="en-US" sz="2400" dirty="0" smtClean="0"/>
              <a:t>-informatics:  Mining chemical compound structures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Social networks, web communities, tweets,  …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Cell phone networks, computer networks, …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Web graphs, XML structures, semantic Web, information networks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Software engineering: program execution flow analysis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Building blocks for graph classification, clustering, compression, comparison, and correlation analysis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Graph indexing and graph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8614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113144"/>
            <a:ext cx="11887200" cy="10321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Graph Pattern Mining Algorithms: Different Methodologies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426" y="1219203"/>
            <a:ext cx="10266410" cy="4724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Generation of candidate subgraphs</a:t>
            </a:r>
          </a:p>
          <a:p>
            <a:pPr lvl="1" eaLnBrk="1" hangingPunct="1"/>
            <a:r>
              <a:rPr lang="en-US" altLang="en-US" sz="2400" dirty="0" err="1" smtClean="0"/>
              <a:t>Apriori</a:t>
            </a:r>
            <a:r>
              <a:rPr lang="en-US" altLang="en-US" sz="2400" dirty="0" smtClean="0"/>
              <a:t> vs. pattern growth (e.g., FSG vs. </a:t>
            </a:r>
            <a:r>
              <a:rPr lang="en-US" altLang="en-US" sz="2400" dirty="0" err="1" smtClean="0"/>
              <a:t>gSpan</a:t>
            </a:r>
            <a:r>
              <a:rPr lang="en-US" altLang="en-US" sz="2400" dirty="0" smtClean="0"/>
              <a:t>)</a:t>
            </a:r>
          </a:p>
          <a:p>
            <a:pPr eaLnBrk="1" hangingPunct="1"/>
            <a:r>
              <a:rPr lang="en-US" altLang="en-US" sz="2400" dirty="0" smtClean="0"/>
              <a:t>Search order</a:t>
            </a:r>
          </a:p>
          <a:p>
            <a:pPr lvl="1" eaLnBrk="1" hangingPunct="1"/>
            <a:r>
              <a:rPr lang="en-US" altLang="en-US" sz="2400" dirty="0" smtClean="0"/>
              <a:t>Breadth vs. depth</a:t>
            </a:r>
          </a:p>
          <a:p>
            <a:pPr eaLnBrk="1" hangingPunct="1"/>
            <a:r>
              <a:rPr lang="en-US" altLang="en-US" sz="2400" dirty="0" smtClean="0"/>
              <a:t>Elimination of duplicate subgraphs</a:t>
            </a:r>
          </a:p>
          <a:p>
            <a:pPr lvl="1" eaLnBrk="1" hangingPunct="1"/>
            <a:r>
              <a:rPr lang="en-US" altLang="en-US" sz="2400" dirty="0" smtClean="0"/>
              <a:t>Passive vs. active (e.g., </a:t>
            </a:r>
            <a:r>
              <a:rPr lang="en-US" altLang="en-US" sz="2400" dirty="0" err="1" smtClean="0"/>
              <a:t>gSpan</a:t>
            </a:r>
            <a:r>
              <a:rPr lang="en-US" altLang="en-US" sz="2400" dirty="0" smtClean="0"/>
              <a:t> (Yan&amp;Han’02))</a:t>
            </a:r>
          </a:p>
          <a:p>
            <a:pPr eaLnBrk="1" hangingPunct="1"/>
            <a:r>
              <a:rPr lang="en-US" altLang="en-US" sz="2400" dirty="0" smtClean="0"/>
              <a:t>Support calculation</a:t>
            </a:r>
          </a:p>
          <a:p>
            <a:pPr lvl="1" eaLnBrk="1" hangingPunct="1"/>
            <a:r>
              <a:rPr lang="en-US" altLang="en-US" sz="2400" dirty="0" smtClean="0"/>
              <a:t>Store </a:t>
            </a:r>
            <a:r>
              <a:rPr lang="en-US" altLang="en-US" sz="2400" dirty="0" err="1" smtClean="0"/>
              <a:t>embeddings</a:t>
            </a:r>
            <a:r>
              <a:rPr lang="en-US" altLang="en-US" sz="2400" dirty="0" smtClean="0"/>
              <a:t> (e.g., GASTON (Nijssen&amp;Kok’04, FFSM (</a:t>
            </a:r>
            <a:r>
              <a:rPr lang="en-US" altLang="en-US" sz="2400" dirty="0" err="1" smtClean="0"/>
              <a:t>Huan</a:t>
            </a:r>
            <a:r>
              <a:rPr lang="en-US" altLang="en-US" sz="2400" dirty="0" smtClean="0"/>
              <a:t>, et al.’03), </a:t>
            </a:r>
            <a:r>
              <a:rPr lang="en-US" altLang="en-US" sz="2400" dirty="0" err="1" smtClean="0"/>
              <a:t>MoFa</a:t>
            </a:r>
            <a:r>
              <a:rPr lang="en-US" altLang="en-US" sz="2400" dirty="0" smtClean="0"/>
              <a:t> (</a:t>
            </a:r>
            <a:r>
              <a:rPr lang="en-US" altLang="en-US" sz="2400" dirty="0" err="1" smtClean="0"/>
              <a:t>Borgelt</a:t>
            </a:r>
            <a:r>
              <a:rPr lang="en-US" altLang="en-US" sz="2400" dirty="0" smtClean="0"/>
              <a:t> and Berthold ICDM’02))</a:t>
            </a:r>
          </a:p>
          <a:p>
            <a:pPr eaLnBrk="1" hangingPunct="1"/>
            <a:r>
              <a:rPr lang="en-US" altLang="en-US" sz="2400" dirty="0" smtClean="0"/>
              <a:t>Order of pattern discovery</a:t>
            </a:r>
          </a:p>
          <a:p>
            <a:pPr lvl="1" eaLnBrk="1" hangingPunct="1"/>
            <a:r>
              <a:rPr lang="en-US" altLang="en-US" sz="2400" dirty="0" smtClean="0"/>
              <a:t>Path </a:t>
            </a:r>
            <a:r>
              <a:rPr lang="en-US" altLang="en-US" sz="2400" dirty="0" smtClean="0">
                <a:sym typeface="Wingdings" pitchFamily="2" charset="2"/>
              </a:rPr>
              <a:t></a:t>
            </a:r>
            <a:r>
              <a:rPr lang="en-US" altLang="en-US" sz="2400" dirty="0" smtClean="0"/>
              <a:t> tree </a:t>
            </a:r>
            <a:r>
              <a:rPr lang="en-US" altLang="en-US" sz="2400" dirty="0" smtClean="0">
                <a:sym typeface="Wingdings" pitchFamily="2" charset="2"/>
              </a:rPr>
              <a:t></a:t>
            </a:r>
            <a:r>
              <a:rPr lang="en-US" altLang="en-US" sz="2400" dirty="0" smtClean="0"/>
              <a:t> graph (e.g., GASTON (Nijssen&amp;Kok’04) </a:t>
            </a:r>
          </a:p>
        </p:txBody>
      </p:sp>
    </p:spTree>
    <p:extLst>
      <p:ext uri="{BB962C8B-B14F-4D97-AF65-F5344CB8AC3E}">
        <p14:creationId xmlns:p14="http://schemas.microsoft.com/office/powerpoint/2010/main" val="67746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-711200" y="381000"/>
            <a:ext cx="13919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 smtClean="0"/>
              <a:t>Apriori</a:t>
            </a:r>
            <a:r>
              <a:rPr lang="en-US" altLang="en-US" dirty="0" smtClean="0"/>
              <a:t>-Based Approach</a:t>
            </a:r>
          </a:p>
        </p:txBody>
      </p:sp>
      <p:grpSp>
        <p:nvGrpSpPr>
          <p:cNvPr id="7171" name="Group 2"/>
          <p:cNvGrpSpPr>
            <a:grpSpLocks/>
          </p:cNvGrpSpPr>
          <p:nvPr/>
        </p:nvGrpSpPr>
        <p:grpSpPr bwMode="auto">
          <a:xfrm>
            <a:off x="7781925" y="1209675"/>
            <a:ext cx="3372853" cy="4191000"/>
            <a:chOff x="5539510" y="2057400"/>
            <a:chExt cx="2836458" cy="4191000"/>
          </a:xfrm>
        </p:grpSpPr>
        <p:grpSp>
          <p:nvGrpSpPr>
            <p:cNvPr id="7174" name="Group 1"/>
            <p:cNvGrpSpPr>
              <a:grpSpLocks/>
            </p:cNvGrpSpPr>
            <p:nvPr/>
          </p:nvGrpSpPr>
          <p:grpSpPr bwMode="auto">
            <a:xfrm>
              <a:off x="5539510" y="2057400"/>
              <a:ext cx="2836458" cy="3962400"/>
              <a:chOff x="2428875" y="1295400"/>
              <a:chExt cx="2836458" cy="3962400"/>
            </a:xfrm>
          </p:grpSpPr>
          <p:sp>
            <p:nvSpPr>
              <p:cNvPr id="7176" name="Text Box 3"/>
              <p:cNvSpPr txBox="1">
                <a:spLocks noChangeArrowheads="1"/>
              </p:cNvSpPr>
              <p:nvPr/>
            </p:nvSpPr>
            <p:spPr bwMode="auto">
              <a:xfrm>
                <a:off x="4562475" y="3886200"/>
                <a:ext cx="35843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8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…</a:t>
                </a:r>
              </a:p>
            </p:txBody>
          </p:sp>
          <p:sp>
            <p:nvSpPr>
              <p:cNvPr id="7177" name="Oval 4"/>
              <p:cNvSpPr>
                <a:spLocks noChangeArrowheads="1"/>
              </p:cNvSpPr>
              <p:nvPr/>
            </p:nvSpPr>
            <p:spPr bwMode="auto">
              <a:xfrm>
                <a:off x="2581275" y="24384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latin typeface="Verdana" pitchFamily="34" charset="0"/>
                  </a:rPr>
                  <a:t>G</a:t>
                </a:r>
                <a:endParaRPr lang="en-US" altLang="en-US" baseline="-2500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  <p:sp>
            <p:nvSpPr>
              <p:cNvPr id="7178" name="Oval 5"/>
              <p:cNvSpPr>
                <a:spLocks noChangeArrowheads="1"/>
              </p:cNvSpPr>
              <p:nvPr/>
            </p:nvSpPr>
            <p:spPr bwMode="auto">
              <a:xfrm>
                <a:off x="4486275" y="19050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latin typeface="Verdana" pitchFamily="34" charset="0"/>
                  </a:rPr>
                  <a:t>G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Verdana" pitchFamily="34" charset="0"/>
                  </a:rPr>
                  <a:t>1</a:t>
                </a:r>
              </a:p>
            </p:txBody>
          </p:sp>
          <p:sp>
            <p:nvSpPr>
              <p:cNvPr id="7179" name="Oval 6"/>
              <p:cNvSpPr>
                <a:spLocks noChangeArrowheads="1"/>
              </p:cNvSpPr>
              <p:nvPr/>
            </p:nvSpPr>
            <p:spPr bwMode="auto">
              <a:xfrm>
                <a:off x="4486275" y="28194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latin typeface="Verdana" pitchFamily="34" charset="0"/>
                  </a:rPr>
                  <a:t>G</a:t>
                </a:r>
                <a:r>
                  <a:rPr lang="en-US" altLang="en-US" baseline="-25000">
                    <a:solidFill>
                      <a:srgbClr val="000000"/>
                    </a:solidFill>
                    <a:latin typeface="Verdana" pitchFamily="34" charset="0"/>
                  </a:rPr>
                  <a:t>2</a:t>
                </a:r>
              </a:p>
            </p:txBody>
          </p:sp>
          <p:sp>
            <p:nvSpPr>
              <p:cNvPr id="7180" name="Oval 7"/>
              <p:cNvSpPr>
                <a:spLocks noChangeArrowheads="1"/>
              </p:cNvSpPr>
              <p:nvPr/>
            </p:nvSpPr>
            <p:spPr bwMode="auto">
              <a:xfrm>
                <a:off x="4486275" y="45720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dirty="0" err="1">
                    <a:solidFill>
                      <a:srgbClr val="000000"/>
                    </a:solidFill>
                    <a:latin typeface="Verdana" pitchFamily="34" charset="0"/>
                  </a:rPr>
                  <a:t>G</a:t>
                </a:r>
                <a:r>
                  <a:rPr lang="en-US" altLang="en-US" baseline="-25000" dirty="0" err="1">
                    <a:solidFill>
                      <a:srgbClr val="000000"/>
                    </a:solidFill>
                    <a:latin typeface="Verdana" pitchFamily="34" charset="0"/>
                  </a:rPr>
                  <a:t>n</a:t>
                </a:r>
                <a:endParaRPr lang="en-US" altLang="en-US" baseline="-25000" dirty="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  <p:sp>
            <p:nvSpPr>
              <p:cNvPr id="7181" name="Line 8"/>
              <p:cNvSpPr>
                <a:spLocks noChangeShapeType="1"/>
              </p:cNvSpPr>
              <p:nvPr/>
            </p:nvSpPr>
            <p:spPr bwMode="auto">
              <a:xfrm flipV="1">
                <a:off x="3343275" y="2362200"/>
                <a:ext cx="1066800" cy="381000"/>
              </a:xfrm>
              <a:prstGeom prst="line">
                <a:avLst/>
              </a:prstGeom>
              <a:noFill/>
              <a:ln w="28575">
                <a:solidFill>
                  <a:srgbClr val="3399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2" name="Line 9"/>
              <p:cNvSpPr>
                <a:spLocks noChangeShapeType="1"/>
              </p:cNvSpPr>
              <p:nvPr/>
            </p:nvSpPr>
            <p:spPr bwMode="auto">
              <a:xfrm>
                <a:off x="3343275" y="3886200"/>
                <a:ext cx="1066800" cy="9144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3" name="Line 10"/>
              <p:cNvSpPr>
                <a:spLocks noChangeShapeType="1"/>
              </p:cNvSpPr>
              <p:nvPr/>
            </p:nvSpPr>
            <p:spPr bwMode="auto">
              <a:xfrm>
                <a:off x="3343275" y="2895600"/>
                <a:ext cx="1066800" cy="304800"/>
              </a:xfrm>
              <a:prstGeom prst="line">
                <a:avLst/>
              </a:prstGeom>
              <a:noFill/>
              <a:ln w="28575">
                <a:solidFill>
                  <a:srgbClr val="3399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4" name="Text Box 11"/>
              <p:cNvSpPr txBox="1">
                <a:spLocks noChangeArrowheads="1"/>
              </p:cNvSpPr>
              <p:nvPr/>
            </p:nvSpPr>
            <p:spPr bwMode="auto">
              <a:xfrm>
                <a:off x="2428875" y="1600200"/>
                <a:ext cx="78383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1">
                    <a:solidFill>
                      <a:srgbClr val="170981"/>
                    </a:solidFill>
                    <a:cs typeface="Arial" charset="0"/>
                  </a:rPr>
                  <a:t>k-edge</a:t>
                </a:r>
              </a:p>
            </p:txBody>
          </p:sp>
          <p:sp>
            <p:nvSpPr>
              <p:cNvPr id="7185" name="Text Box 12"/>
              <p:cNvSpPr txBox="1">
                <a:spLocks noChangeArrowheads="1"/>
              </p:cNvSpPr>
              <p:nvPr/>
            </p:nvSpPr>
            <p:spPr bwMode="auto">
              <a:xfrm>
                <a:off x="4105275" y="1295400"/>
                <a:ext cx="116005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1">
                    <a:solidFill>
                      <a:srgbClr val="170981"/>
                    </a:solidFill>
                    <a:cs typeface="Arial" charset="0"/>
                  </a:rPr>
                  <a:t>(k+1)-edge</a:t>
                </a:r>
              </a:p>
            </p:txBody>
          </p:sp>
          <p:sp>
            <p:nvSpPr>
              <p:cNvPr id="7186" name="Oval 13"/>
              <p:cNvSpPr>
                <a:spLocks noChangeArrowheads="1"/>
              </p:cNvSpPr>
              <p:nvPr/>
            </p:nvSpPr>
            <p:spPr bwMode="auto">
              <a:xfrm>
                <a:off x="2581275" y="35052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latin typeface="Verdana" pitchFamily="34" charset="0"/>
                  </a:rPr>
                  <a:t>G’</a:t>
                </a:r>
                <a:endParaRPr lang="en-US" altLang="en-US" baseline="-2500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  <p:sp>
            <p:nvSpPr>
              <p:cNvPr id="7187" name="Line 14"/>
              <p:cNvSpPr>
                <a:spLocks noChangeShapeType="1"/>
              </p:cNvSpPr>
              <p:nvPr/>
            </p:nvSpPr>
            <p:spPr bwMode="auto">
              <a:xfrm flipV="1">
                <a:off x="3343275" y="2514600"/>
                <a:ext cx="1143000" cy="12192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8" name="Oval 15"/>
              <p:cNvSpPr>
                <a:spLocks noChangeArrowheads="1"/>
              </p:cNvSpPr>
              <p:nvPr/>
            </p:nvSpPr>
            <p:spPr bwMode="auto">
              <a:xfrm>
                <a:off x="2581275" y="45720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latin typeface="Verdana" pitchFamily="34" charset="0"/>
                  </a:rPr>
                  <a:t>G’’</a:t>
                </a:r>
                <a:endParaRPr lang="en-US" altLang="en-US" baseline="-2500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  <p:sp>
            <p:nvSpPr>
              <p:cNvPr id="7189" name="Line 16"/>
              <p:cNvSpPr>
                <a:spLocks noChangeShapeType="1"/>
              </p:cNvSpPr>
              <p:nvPr/>
            </p:nvSpPr>
            <p:spPr bwMode="auto">
              <a:xfrm flipV="1">
                <a:off x="3343275" y="4953000"/>
                <a:ext cx="106680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90" name="Line 17"/>
              <p:cNvSpPr>
                <a:spLocks noChangeShapeType="1"/>
              </p:cNvSpPr>
              <p:nvPr/>
            </p:nvSpPr>
            <p:spPr bwMode="auto">
              <a:xfrm flipV="1">
                <a:off x="3343275" y="3352800"/>
                <a:ext cx="1066800" cy="144780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175" name="Text Box 18"/>
            <p:cNvSpPr txBox="1">
              <a:spLocks noChangeArrowheads="1"/>
            </p:cNvSpPr>
            <p:nvPr/>
          </p:nvSpPr>
          <p:spPr bwMode="auto">
            <a:xfrm>
              <a:off x="6705600" y="5786735"/>
              <a:ext cx="5194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2C5A88"/>
                  </a:solidFill>
                  <a:cs typeface="Arial" charset="0"/>
                </a:rPr>
                <a:t>Join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495300" y="1219200"/>
            <a:ext cx="6970819" cy="472440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2400" kern="0" dirty="0" smtClean="0">
                <a:solidFill>
                  <a:srgbClr val="000000"/>
                </a:solidFill>
              </a:rPr>
              <a:t>The </a:t>
            </a:r>
            <a:r>
              <a:rPr lang="en-US" altLang="en-US" sz="2400" kern="0" dirty="0" err="1">
                <a:solidFill>
                  <a:srgbClr val="000000"/>
                </a:solidFill>
              </a:rPr>
              <a:t>Apriori</a:t>
            </a:r>
            <a:r>
              <a:rPr lang="en-US" altLang="en-US" sz="2400" kern="0" dirty="0">
                <a:solidFill>
                  <a:srgbClr val="000000"/>
                </a:solidFill>
              </a:rPr>
              <a:t> property (anti-monotonicity):  A size-</a:t>
            </a:r>
            <a:r>
              <a:rPr lang="en-US" altLang="en-US" sz="2400" i="1" kern="0" dirty="0">
                <a:solidFill>
                  <a:srgbClr val="000000"/>
                </a:solidFill>
              </a:rPr>
              <a:t>k</a:t>
            </a:r>
            <a:r>
              <a:rPr lang="en-US" altLang="en-US" sz="2400" kern="0" dirty="0">
                <a:solidFill>
                  <a:srgbClr val="000000"/>
                </a:solidFill>
              </a:rPr>
              <a:t> subgraph is frequent if and only if all of its subgraphs are frequent</a:t>
            </a:r>
          </a:p>
          <a:p>
            <a:pPr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A candidate size-(</a:t>
            </a:r>
            <a:r>
              <a:rPr lang="en-US" altLang="en-US" sz="2400" i="1" kern="0" dirty="0">
                <a:solidFill>
                  <a:srgbClr val="000000"/>
                </a:solidFill>
              </a:rPr>
              <a:t>k</a:t>
            </a:r>
            <a:r>
              <a:rPr lang="en-US" altLang="en-US" sz="2400" kern="0" dirty="0">
                <a:solidFill>
                  <a:srgbClr val="000000"/>
                </a:solidFill>
              </a:rPr>
              <a:t>+1) edge/vertex subgraph is generated if its corresponding two </a:t>
            </a:r>
            <a:r>
              <a:rPr lang="en-US" altLang="en-US" sz="2400" i="1" kern="0" dirty="0" smtClean="0">
                <a:solidFill>
                  <a:srgbClr val="000000"/>
                </a:solidFill>
              </a:rPr>
              <a:t>k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-edge/vertex </a:t>
            </a:r>
            <a:r>
              <a:rPr lang="en-US" altLang="en-US" sz="2400" kern="0" dirty="0" err="1">
                <a:solidFill>
                  <a:srgbClr val="000000"/>
                </a:solidFill>
              </a:rPr>
              <a:t>subgraphs</a:t>
            </a:r>
            <a:r>
              <a:rPr lang="en-US" altLang="en-US" sz="2400" kern="0" dirty="0">
                <a:solidFill>
                  <a:srgbClr val="000000"/>
                </a:solidFill>
              </a:rPr>
              <a:t> 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are frequent</a:t>
            </a:r>
            <a:endParaRPr lang="en-US" altLang="en-US" sz="2400" kern="0" dirty="0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Iterative mining process:  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en-US" sz="2400" kern="0" dirty="0" smtClean="0">
                <a:solidFill>
                  <a:srgbClr val="000000"/>
                </a:solidFill>
              </a:rPr>
              <a:t>Candidate-generation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 candidate pruning  support counting  candidate </a:t>
            </a:r>
            <a:r>
              <a:rPr lang="en-US" altLang="en-US" sz="2400" dirty="0" smtClean="0">
                <a:solidFill>
                  <a:srgbClr val="000000"/>
                </a:solidFill>
                <a:sym typeface="Wingdings" pitchFamily="2" charset="2"/>
              </a:rPr>
              <a:t>elimination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66" y="2215243"/>
            <a:ext cx="8519886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0"/>
            <a:ext cx="11176000" cy="111469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Candidate Generation:  </a:t>
            </a:r>
            <a:br>
              <a:rPr lang="en-US" altLang="en-US" dirty="0" smtClean="0"/>
            </a:br>
            <a:r>
              <a:rPr lang="en-US" altLang="en-US" dirty="0" smtClean="0"/>
              <a:t>Vertex Growing vs. Edge Growing</a:t>
            </a:r>
            <a:endParaRPr lang="en-US" altLang="en-US" sz="2800" dirty="0" smtClean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0563" y="4228002"/>
            <a:ext cx="7602580" cy="232519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Generating new graphs with one more vertex</a:t>
            </a:r>
          </a:p>
          <a:p>
            <a:pPr lvl="1" eaLnBrk="1" hangingPunct="1"/>
            <a:r>
              <a:rPr lang="en-US" altLang="en-US" dirty="0" smtClean="0"/>
              <a:t>AGM (</a:t>
            </a:r>
            <a:r>
              <a:rPr lang="en-US" altLang="en-US" dirty="0" err="1" smtClean="0"/>
              <a:t>Inokuchi</a:t>
            </a:r>
            <a:r>
              <a:rPr lang="en-US" altLang="en-US" dirty="0" smtClean="0"/>
              <a:t>, et al., PKDD’00) </a:t>
            </a:r>
          </a:p>
          <a:p>
            <a:pPr eaLnBrk="1" hangingPunct="1"/>
            <a:r>
              <a:rPr lang="en-US" altLang="en-US" dirty="0" smtClean="0"/>
              <a:t>Generating new graphs with one more edge</a:t>
            </a:r>
          </a:p>
          <a:p>
            <a:pPr lvl="1" eaLnBrk="1" hangingPunct="1"/>
            <a:r>
              <a:rPr lang="en-US" altLang="en-US" dirty="0" smtClean="0"/>
              <a:t>FSG (</a:t>
            </a:r>
            <a:r>
              <a:rPr lang="en-US" altLang="en-US" dirty="0" err="1" smtClean="0"/>
              <a:t>Kuramochi</a:t>
            </a:r>
            <a:r>
              <a:rPr lang="en-US" altLang="en-US" dirty="0" smtClean="0"/>
              <a:t> and </a:t>
            </a:r>
            <a:r>
              <a:rPr lang="en-US" altLang="en-US" dirty="0" err="1" smtClean="0"/>
              <a:t>Karypis</a:t>
            </a:r>
            <a:r>
              <a:rPr lang="en-US" altLang="en-US" dirty="0" smtClean="0"/>
              <a:t>, ICDM’01)</a:t>
            </a:r>
          </a:p>
          <a:p>
            <a:pPr eaLnBrk="1" hangingPunct="1"/>
            <a:r>
              <a:rPr lang="en-US" altLang="en-US" dirty="0" smtClean="0"/>
              <a:t>Performance shows </a:t>
            </a:r>
            <a:r>
              <a:rPr lang="en-US" altLang="en-US" i="1" dirty="0" smtClean="0"/>
              <a:t>via edge growing </a:t>
            </a:r>
            <a:r>
              <a:rPr lang="en-US" altLang="en-US" dirty="0" smtClean="0"/>
              <a:t>is more efficient</a:t>
            </a:r>
          </a:p>
        </p:txBody>
      </p:sp>
      <p:sp>
        <p:nvSpPr>
          <p:cNvPr id="8197" name="Rectangle 9"/>
          <p:cNvSpPr>
            <a:spLocks noChangeArrowheads="1"/>
          </p:cNvSpPr>
          <p:nvPr/>
        </p:nvSpPr>
        <p:spPr bwMode="auto">
          <a:xfrm>
            <a:off x="546101" y="1371600"/>
            <a:ext cx="111379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20000"/>
              </a:spcBef>
              <a:buClr>
                <a:srgbClr val="8C8C8C"/>
              </a:buClr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198" name="Rectangle 10"/>
          <p:cNvSpPr>
            <a:spLocks noChangeArrowheads="1"/>
          </p:cNvSpPr>
          <p:nvPr/>
        </p:nvSpPr>
        <p:spPr bwMode="auto">
          <a:xfrm>
            <a:off x="711200" y="55626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lnSpc>
                <a:spcPct val="80000"/>
              </a:lnSpc>
              <a:spcBef>
                <a:spcPct val="20000"/>
              </a:spcBef>
              <a:buClr>
                <a:srgbClr val="8C8C8C"/>
              </a:buClr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11200" y="1251856"/>
            <a:ext cx="10363200" cy="94052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Methodology</a:t>
            </a:r>
            <a:r>
              <a:rPr lang="en-US" altLang="en-US" dirty="0">
                <a:solidFill>
                  <a:srgbClr val="000000"/>
                </a:solidFill>
              </a:rPr>
              <a:t>: breadth-search, </a:t>
            </a:r>
            <a:r>
              <a:rPr lang="en-US" altLang="en-US" dirty="0" err="1">
                <a:solidFill>
                  <a:srgbClr val="000000"/>
                </a:solidFill>
              </a:rPr>
              <a:t>Apriori</a:t>
            </a:r>
            <a:r>
              <a:rPr lang="en-US" altLang="en-US" dirty="0">
                <a:solidFill>
                  <a:srgbClr val="000000"/>
                </a:solidFill>
              </a:rPr>
              <a:t> joining two size-</a:t>
            </a:r>
            <a:r>
              <a:rPr lang="en-US" altLang="en-US" i="1" dirty="0">
                <a:solidFill>
                  <a:srgbClr val="000000"/>
                </a:solidFill>
              </a:rPr>
              <a:t>k</a:t>
            </a:r>
            <a:r>
              <a:rPr lang="en-US" altLang="en-US" dirty="0">
                <a:solidFill>
                  <a:srgbClr val="000000"/>
                </a:solidFill>
              </a:rPr>
              <a:t> graphs</a:t>
            </a:r>
          </a:p>
          <a:p>
            <a:pPr lvl="1">
              <a:spcBef>
                <a:spcPct val="20000"/>
              </a:spcBef>
            </a:pPr>
            <a:r>
              <a:rPr lang="en-US" altLang="en-US" dirty="0">
                <a:solidFill>
                  <a:srgbClr val="000000"/>
                </a:solidFill>
              </a:rPr>
              <a:t>Many possibilities at generating size-(</a:t>
            </a:r>
            <a:r>
              <a:rPr lang="en-US" altLang="en-US" i="1" dirty="0">
                <a:solidFill>
                  <a:srgbClr val="000000"/>
                </a:solidFill>
              </a:rPr>
              <a:t>k</a:t>
            </a:r>
            <a:r>
              <a:rPr lang="en-US" altLang="en-US" dirty="0">
                <a:solidFill>
                  <a:srgbClr val="000000"/>
                </a:solidFill>
              </a:rPr>
              <a:t>+1) candidate graphs </a:t>
            </a:r>
          </a:p>
        </p:txBody>
      </p:sp>
    </p:spTree>
    <p:extLst>
      <p:ext uri="{BB962C8B-B14F-4D97-AF65-F5344CB8AC3E}">
        <p14:creationId xmlns:p14="http://schemas.microsoft.com/office/powerpoint/2010/main" val="3212438299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228600"/>
            <a:ext cx="10769600" cy="68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Pattern-Growth Approach</a:t>
            </a: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973459" y="1713402"/>
            <a:ext cx="5720471" cy="3729038"/>
            <a:chOff x="1088249" y="1385888"/>
            <a:chExt cx="6494284" cy="4786312"/>
          </a:xfrm>
        </p:grpSpPr>
        <p:sp>
          <p:nvSpPr>
            <p:cNvPr id="9223" name="Text Box 3"/>
            <p:cNvSpPr txBox="1">
              <a:spLocks noChangeArrowheads="1"/>
            </p:cNvSpPr>
            <p:nvPr/>
          </p:nvSpPr>
          <p:spPr bwMode="auto">
            <a:xfrm>
              <a:off x="3200400" y="4572000"/>
              <a:ext cx="460831" cy="67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800" dirty="0">
                  <a:solidFill>
                    <a:srgbClr val="000000"/>
                  </a:solidFill>
                  <a:latin typeface="Tahoma" pitchFamily="34" charset="0"/>
                  <a:cs typeface="Arial" charset="0"/>
                </a:rPr>
                <a:t>…</a:t>
              </a:r>
            </a:p>
          </p:txBody>
        </p:sp>
        <p:sp>
          <p:nvSpPr>
            <p:cNvPr id="9224" name="Oval 4"/>
            <p:cNvSpPr>
              <a:spLocks noChangeArrowheads="1"/>
            </p:cNvSpPr>
            <p:nvPr/>
          </p:nvSpPr>
          <p:spPr bwMode="auto">
            <a:xfrm>
              <a:off x="1219200" y="39624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Verdana" pitchFamily="34" charset="0"/>
                </a:rPr>
                <a:t>G</a:t>
              </a:r>
              <a:endParaRPr lang="en-US" altLang="en-US" baseline="-2500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9225" name="Oval 5"/>
            <p:cNvSpPr>
              <a:spLocks noChangeArrowheads="1"/>
            </p:cNvSpPr>
            <p:nvPr/>
          </p:nvSpPr>
          <p:spPr bwMode="auto">
            <a:xfrm>
              <a:off x="3124200" y="25908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1E3D5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Verdana" pitchFamily="34" charset="0"/>
                </a:rPr>
                <a:t>G</a:t>
              </a:r>
              <a:r>
                <a:rPr lang="en-US" altLang="en-US" baseline="-25000">
                  <a:solidFill>
                    <a:srgbClr val="000000"/>
                  </a:solidFill>
                  <a:latin typeface="Verdana" pitchFamily="34" charset="0"/>
                </a:rPr>
                <a:t>1</a:t>
              </a:r>
            </a:p>
          </p:txBody>
        </p:sp>
        <p:sp>
          <p:nvSpPr>
            <p:cNvPr id="9226" name="Oval 6"/>
            <p:cNvSpPr>
              <a:spLocks noChangeArrowheads="1"/>
            </p:cNvSpPr>
            <p:nvPr/>
          </p:nvSpPr>
          <p:spPr bwMode="auto">
            <a:xfrm>
              <a:off x="3124200" y="35052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1E3D5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Verdana" pitchFamily="34" charset="0"/>
                </a:rPr>
                <a:t>G</a:t>
              </a:r>
              <a:r>
                <a:rPr lang="en-US" altLang="en-US" baseline="-25000">
                  <a:solidFill>
                    <a:srgbClr val="000000"/>
                  </a:solidFill>
                  <a:latin typeface="Verdana" pitchFamily="34" charset="0"/>
                </a:rPr>
                <a:t>2</a:t>
              </a:r>
            </a:p>
          </p:txBody>
        </p:sp>
        <p:sp>
          <p:nvSpPr>
            <p:cNvPr id="9227" name="Oval 7"/>
            <p:cNvSpPr>
              <a:spLocks noChangeArrowheads="1"/>
            </p:cNvSpPr>
            <p:nvPr/>
          </p:nvSpPr>
          <p:spPr bwMode="auto">
            <a:xfrm>
              <a:off x="3124200" y="52578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1E3D5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Verdana" pitchFamily="34" charset="0"/>
                </a:rPr>
                <a:t>G</a:t>
              </a:r>
              <a:r>
                <a:rPr lang="en-US" altLang="en-US" baseline="-25000">
                  <a:solidFill>
                    <a:srgbClr val="000000"/>
                  </a:solidFill>
                  <a:latin typeface="Verdana" pitchFamily="34" charset="0"/>
                </a:rPr>
                <a:t>n</a:t>
              </a:r>
            </a:p>
          </p:txBody>
        </p:sp>
        <p:sp>
          <p:nvSpPr>
            <p:cNvPr id="9228" name="Line 8"/>
            <p:cNvSpPr>
              <a:spLocks noChangeShapeType="1"/>
            </p:cNvSpPr>
            <p:nvPr/>
          </p:nvSpPr>
          <p:spPr bwMode="auto">
            <a:xfrm flipV="1">
              <a:off x="1905000" y="3124200"/>
              <a:ext cx="1143000" cy="914400"/>
            </a:xfrm>
            <a:prstGeom prst="line">
              <a:avLst/>
            </a:prstGeom>
            <a:noFill/>
            <a:ln w="28575">
              <a:solidFill>
                <a:srgbClr val="2C5A8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29" name="Line 9"/>
            <p:cNvSpPr>
              <a:spLocks noChangeShapeType="1"/>
            </p:cNvSpPr>
            <p:nvPr/>
          </p:nvSpPr>
          <p:spPr bwMode="auto">
            <a:xfrm>
              <a:off x="1981200" y="4495800"/>
              <a:ext cx="1143000" cy="914400"/>
            </a:xfrm>
            <a:prstGeom prst="line">
              <a:avLst/>
            </a:prstGeom>
            <a:noFill/>
            <a:ln w="28575">
              <a:solidFill>
                <a:srgbClr val="2C5A8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0" name="Line 10"/>
            <p:cNvSpPr>
              <a:spLocks noChangeShapeType="1"/>
            </p:cNvSpPr>
            <p:nvPr/>
          </p:nvSpPr>
          <p:spPr bwMode="auto">
            <a:xfrm flipV="1">
              <a:off x="1981200" y="3886200"/>
              <a:ext cx="1066800" cy="381000"/>
            </a:xfrm>
            <a:prstGeom prst="line">
              <a:avLst/>
            </a:prstGeom>
            <a:noFill/>
            <a:ln w="28575">
              <a:solidFill>
                <a:srgbClr val="2C5A8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1" name="Text Box 11"/>
            <p:cNvSpPr txBox="1">
              <a:spLocks noChangeArrowheads="1"/>
            </p:cNvSpPr>
            <p:nvPr/>
          </p:nvSpPr>
          <p:spPr bwMode="auto">
            <a:xfrm>
              <a:off x="1088249" y="3429000"/>
              <a:ext cx="1007769" cy="59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1" i="1">
                  <a:solidFill>
                    <a:srgbClr val="170981"/>
                  </a:solidFill>
                  <a:cs typeface="Arial" charset="0"/>
                </a:rPr>
                <a:t>k</a:t>
              </a:r>
              <a:r>
                <a:rPr lang="en-US" altLang="en-US" b="1">
                  <a:solidFill>
                    <a:srgbClr val="170981"/>
                  </a:solidFill>
                  <a:cs typeface="Arial" charset="0"/>
                </a:rPr>
                <a:t>-edge</a:t>
              </a:r>
            </a:p>
          </p:txBody>
        </p:sp>
        <p:sp>
          <p:nvSpPr>
            <p:cNvPr id="9232" name="Text Box 12"/>
            <p:cNvSpPr txBox="1">
              <a:spLocks noChangeArrowheads="1"/>
            </p:cNvSpPr>
            <p:nvPr/>
          </p:nvSpPr>
          <p:spPr bwMode="auto">
            <a:xfrm>
              <a:off x="2667000" y="1981200"/>
              <a:ext cx="1491470" cy="59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170981"/>
                  </a:solidFill>
                  <a:cs typeface="Arial" charset="0"/>
                </a:rPr>
                <a:t>(</a:t>
              </a:r>
              <a:r>
                <a:rPr lang="en-US" altLang="en-US" b="1" i="1">
                  <a:solidFill>
                    <a:srgbClr val="170981"/>
                  </a:solidFill>
                  <a:cs typeface="Arial" charset="0"/>
                </a:rPr>
                <a:t>k</a:t>
              </a:r>
              <a:r>
                <a:rPr lang="en-US" altLang="en-US" b="1">
                  <a:solidFill>
                    <a:srgbClr val="170981"/>
                  </a:solidFill>
                  <a:cs typeface="Arial" charset="0"/>
                </a:rPr>
                <a:t>+1)-edge</a:t>
              </a:r>
            </a:p>
          </p:txBody>
        </p:sp>
        <p:grpSp>
          <p:nvGrpSpPr>
            <p:cNvPr id="9233" name="Group 13"/>
            <p:cNvGrpSpPr>
              <a:grpSpLocks/>
            </p:cNvGrpSpPr>
            <p:nvPr/>
          </p:nvGrpSpPr>
          <p:grpSpPr bwMode="auto">
            <a:xfrm>
              <a:off x="5029200" y="1905000"/>
              <a:ext cx="381000" cy="1447800"/>
              <a:chOff x="3744" y="2016"/>
              <a:chExt cx="240" cy="912"/>
            </a:xfrm>
          </p:grpSpPr>
          <p:sp>
            <p:nvSpPr>
              <p:cNvPr id="9250" name="Text Box 14"/>
              <p:cNvSpPr txBox="1">
                <a:spLocks noChangeArrowheads="1"/>
              </p:cNvSpPr>
              <p:nvPr/>
            </p:nvSpPr>
            <p:spPr bwMode="auto">
              <a:xfrm>
                <a:off x="3744" y="2400"/>
                <a:ext cx="240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8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…</a:t>
                </a:r>
              </a:p>
            </p:txBody>
          </p:sp>
          <p:sp>
            <p:nvSpPr>
              <p:cNvPr id="9251" name="Oval 15"/>
              <p:cNvSpPr>
                <a:spLocks noChangeArrowheads="1"/>
              </p:cNvSpPr>
              <p:nvPr/>
            </p:nvSpPr>
            <p:spPr bwMode="auto">
              <a:xfrm>
                <a:off x="3784" y="2016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aseline="-2500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  <p:sp>
            <p:nvSpPr>
              <p:cNvPr id="9252" name="Oval 16"/>
              <p:cNvSpPr>
                <a:spLocks noChangeArrowheads="1"/>
              </p:cNvSpPr>
              <p:nvPr/>
            </p:nvSpPr>
            <p:spPr bwMode="auto">
              <a:xfrm>
                <a:off x="3784" y="2254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aseline="-2500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  <p:sp>
            <p:nvSpPr>
              <p:cNvPr id="9253" name="Oval 17"/>
              <p:cNvSpPr>
                <a:spLocks noChangeArrowheads="1"/>
              </p:cNvSpPr>
              <p:nvPr/>
            </p:nvSpPr>
            <p:spPr bwMode="auto">
              <a:xfrm>
                <a:off x="3784" y="2750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aseline="-2500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</p:grpSp>
        <p:sp>
          <p:nvSpPr>
            <p:cNvPr id="9234" name="Text Box 18"/>
            <p:cNvSpPr txBox="1">
              <a:spLocks noChangeArrowheads="1"/>
            </p:cNvSpPr>
            <p:nvPr/>
          </p:nvSpPr>
          <p:spPr bwMode="auto">
            <a:xfrm>
              <a:off x="4867275" y="1385888"/>
              <a:ext cx="1491470" cy="59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170981"/>
                  </a:solidFill>
                  <a:cs typeface="Arial" charset="0"/>
                </a:rPr>
                <a:t>(</a:t>
              </a:r>
              <a:r>
                <a:rPr lang="en-US" altLang="en-US" b="1" i="1">
                  <a:solidFill>
                    <a:srgbClr val="170981"/>
                  </a:solidFill>
                  <a:cs typeface="Arial" charset="0"/>
                </a:rPr>
                <a:t>k</a:t>
              </a:r>
              <a:r>
                <a:rPr lang="en-US" altLang="en-US" b="1">
                  <a:solidFill>
                    <a:srgbClr val="170981"/>
                  </a:solidFill>
                  <a:cs typeface="Arial" charset="0"/>
                </a:rPr>
                <a:t>+2)-edge</a:t>
              </a:r>
            </a:p>
          </p:txBody>
        </p:sp>
        <p:grpSp>
          <p:nvGrpSpPr>
            <p:cNvPr id="9235" name="Group 19"/>
            <p:cNvGrpSpPr>
              <a:grpSpLocks/>
            </p:cNvGrpSpPr>
            <p:nvPr/>
          </p:nvGrpSpPr>
          <p:grpSpPr bwMode="auto">
            <a:xfrm>
              <a:off x="5029200" y="4724400"/>
              <a:ext cx="381000" cy="1447800"/>
              <a:chOff x="3744" y="2016"/>
              <a:chExt cx="240" cy="912"/>
            </a:xfrm>
          </p:grpSpPr>
          <p:sp>
            <p:nvSpPr>
              <p:cNvPr id="9246" name="Text Box 20"/>
              <p:cNvSpPr txBox="1">
                <a:spLocks noChangeArrowheads="1"/>
              </p:cNvSpPr>
              <p:nvPr/>
            </p:nvSpPr>
            <p:spPr bwMode="auto">
              <a:xfrm>
                <a:off x="3744" y="2400"/>
                <a:ext cx="240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800">
                    <a:solidFill>
                      <a:srgbClr val="000000"/>
                    </a:solidFill>
                    <a:latin typeface="Tahoma" pitchFamily="34" charset="0"/>
                    <a:cs typeface="Arial" charset="0"/>
                  </a:rPr>
                  <a:t>…</a:t>
                </a:r>
              </a:p>
            </p:txBody>
          </p:sp>
          <p:sp>
            <p:nvSpPr>
              <p:cNvPr id="9247" name="Oval 21"/>
              <p:cNvSpPr>
                <a:spLocks noChangeArrowheads="1"/>
              </p:cNvSpPr>
              <p:nvPr/>
            </p:nvSpPr>
            <p:spPr bwMode="auto">
              <a:xfrm>
                <a:off x="3784" y="2016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aseline="-2500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  <p:sp>
            <p:nvSpPr>
              <p:cNvPr id="9248" name="Oval 22"/>
              <p:cNvSpPr>
                <a:spLocks noChangeArrowheads="1"/>
              </p:cNvSpPr>
              <p:nvPr/>
            </p:nvSpPr>
            <p:spPr bwMode="auto">
              <a:xfrm>
                <a:off x="3784" y="2254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aseline="-2500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  <p:sp>
            <p:nvSpPr>
              <p:cNvPr id="9249" name="Oval 23"/>
              <p:cNvSpPr>
                <a:spLocks noChangeArrowheads="1"/>
              </p:cNvSpPr>
              <p:nvPr/>
            </p:nvSpPr>
            <p:spPr bwMode="auto">
              <a:xfrm>
                <a:off x="3784" y="2750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aseline="-25000">
                  <a:solidFill>
                    <a:srgbClr val="000000"/>
                  </a:solidFill>
                  <a:latin typeface="Verdana" pitchFamily="34" charset="0"/>
                </a:endParaRPr>
              </a:p>
            </p:txBody>
          </p:sp>
        </p:grpSp>
        <p:sp>
          <p:nvSpPr>
            <p:cNvPr id="9236" name="Line 24"/>
            <p:cNvSpPr>
              <a:spLocks noChangeShapeType="1"/>
            </p:cNvSpPr>
            <p:nvPr/>
          </p:nvSpPr>
          <p:spPr bwMode="auto">
            <a:xfrm flipV="1">
              <a:off x="3886200" y="2133600"/>
              <a:ext cx="1066800" cy="6096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7" name="Line 25"/>
            <p:cNvSpPr>
              <a:spLocks noChangeShapeType="1"/>
            </p:cNvSpPr>
            <p:nvPr/>
          </p:nvSpPr>
          <p:spPr bwMode="auto">
            <a:xfrm flipV="1">
              <a:off x="3886200" y="2438400"/>
              <a:ext cx="990600" cy="3810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8" name="Line 26"/>
            <p:cNvSpPr>
              <a:spLocks noChangeShapeType="1"/>
            </p:cNvSpPr>
            <p:nvPr/>
          </p:nvSpPr>
          <p:spPr bwMode="auto">
            <a:xfrm>
              <a:off x="3886200" y="2895600"/>
              <a:ext cx="990600" cy="304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39" name="Line 27"/>
            <p:cNvSpPr>
              <a:spLocks noChangeShapeType="1"/>
            </p:cNvSpPr>
            <p:nvPr/>
          </p:nvSpPr>
          <p:spPr bwMode="auto">
            <a:xfrm flipV="1">
              <a:off x="3886200" y="4876800"/>
              <a:ext cx="1066800" cy="6096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0" name="Line 28"/>
            <p:cNvSpPr>
              <a:spLocks noChangeShapeType="1"/>
            </p:cNvSpPr>
            <p:nvPr/>
          </p:nvSpPr>
          <p:spPr bwMode="auto">
            <a:xfrm flipV="1">
              <a:off x="3886200" y="5181600"/>
              <a:ext cx="990600" cy="3810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1" name="Line 29"/>
            <p:cNvSpPr>
              <a:spLocks noChangeShapeType="1"/>
            </p:cNvSpPr>
            <p:nvPr/>
          </p:nvSpPr>
          <p:spPr bwMode="auto">
            <a:xfrm>
              <a:off x="3886200" y="5638800"/>
              <a:ext cx="990600" cy="304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2" name="Line 30"/>
            <p:cNvSpPr>
              <a:spLocks noChangeShapeType="1"/>
            </p:cNvSpPr>
            <p:nvPr/>
          </p:nvSpPr>
          <p:spPr bwMode="auto">
            <a:xfrm>
              <a:off x="6019800" y="2438400"/>
              <a:ext cx="0" cy="28194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3" name="Line 31"/>
            <p:cNvSpPr>
              <a:spLocks noChangeShapeType="1"/>
            </p:cNvSpPr>
            <p:nvPr/>
          </p:nvSpPr>
          <p:spPr bwMode="auto">
            <a:xfrm>
              <a:off x="5562600" y="2438400"/>
              <a:ext cx="4572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4" name="Line 32"/>
            <p:cNvSpPr>
              <a:spLocks noChangeShapeType="1"/>
            </p:cNvSpPr>
            <p:nvPr/>
          </p:nvSpPr>
          <p:spPr bwMode="auto">
            <a:xfrm>
              <a:off x="5562600" y="5257800"/>
              <a:ext cx="4572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45" name="Text Box 33"/>
            <p:cNvSpPr txBox="1">
              <a:spLocks noChangeArrowheads="1"/>
            </p:cNvSpPr>
            <p:nvPr/>
          </p:nvSpPr>
          <p:spPr bwMode="auto">
            <a:xfrm>
              <a:off x="6199548" y="3409950"/>
              <a:ext cx="1382985" cy="106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170981"/>
                  </a:solidFill>
                  <a:cs typeface="Arial" charset="0"/>
                </a:rPr>
                <a:t>duplicate </a:t>
              </a:r>
            </a:p>
            <a:p>
              <a:pPr algn="ctr"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170981"/>
                  </a:solidFill>
                  <a:cs typeface="Arial" charset="0"/>
                </a:rPr>
                <a:t>graphs</a:t>
              </a:r>
            </a:p>
          </p:txBody>
        </p:sp>
      </p:grp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78368" y="1354138"/>
            <a:ext cx="11002433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457189" eaLnBrk="1" hangingPunct="1">
              <a:buClr>
                <a:srgbClr val="8C8C8C"/>
              </a:buClr>
              <a:defRPr/>
            </a:pPr>
            <a:endParaRPr lang="en-US" altLang="en-US" kern="0" dirty="0" smtClean="0">
              <a:solidFill>
                <a:srgbClr val="000000"/>
              </a:solidFill>
            </a:endParaRP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493184" y="2209801"/>
            <a:ext cx="5806016" cy="403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457189" eaLnBrk="1" hangingPunct="1">
              <a:buClr>
                <a:srgbClr val="8C8C8C"/>
              </a:buClr>
              <a:defRPr/>
            </a:pPr>
            <a:endParaRPr lang="en-US" altLang="en-US" kern="0" dirty="0">
              <a:solidFill>
                <a:srgbClr val="000000"/>
              </a:solidFill>
            </a:endParaRP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578500" y="1227908"/>
            <a:ext cx="10363200" cy="748937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 smtClean="0">
                <a:solidFill>
                  <a:srgbClr val="000000"/>
                </a:solidFill>
              </a:rPr>
              <a:t>Depth-first </a:t>
            </a:r>
            <a:r>
              <a:rPr lang="en-US" altLang="en-US" kern="0" dirty="0">
                <a:solidFill>
                  <a:srgbClr val="000000"/>
                </a:solidFill>
              </a:rPr>
              <a:t>growth of subgraphs from </a:t>
            </a:r>
            <a:r>
              <a:rPr lang="en-US" altLang="en-US" i="1" kern="0" dirty="0">
                <a:solidFill>
                  <a:srgbClr val="000000"/>
                </a:solidFill>
              </a:rPr>
              <a:t>k</a:t>
            </a:r>
            <a:r>
              <a:rPr lang="en-US" altLang="en-US" kern="0" dirty="0">
                <a:solidFill>
                  <a:srgbClr val="000000"/>
                </a:solidFill>
              </a:rPr>
              <a:t>-edge to (</a:t>
            </a:r>
            <a:r>
              <a:rPr lang="en-US" altLang="en-US" i="1" kern="0" dirty="0">
                <a:solidFill>
                  <a:srgbClr val="000000"/>
                </a:solidFill>
              </a:rPr>
              <a:t>k</a:t>
            </a:r>
            <a:r>
              <a:rPr lang="en-US" altLang="en-US" kern="0" dirty="0">
                <a:solidFill>
                  <a:srgbClr val="000000"/>
                </a:solidFill>
              </a:rPr>
              <a:t>+1)-edge, then (</a:t>
            </a:r>
            <a:r>
              <a:rPr lang="en-US" altLang="en-US" i="1" kern="0" dirty="0">
                <a:solidFill>
                  <a:srgbClr val="000000"/>
                </a:solidFill>
              </a:rPr>
              <a:t>k</a:t>
            </a:r>
            <a:r>
              <a:rPr lang="en-US" altLang="en-US" kern="0" dirty="0">
                <a:solidFill>
                  <a:srgbClr val="000000"/>
                </a:solidFill>
              </a:rPr>
              <a:t>+2)-edge subgraphs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578500" y="2155130"/>
            <a:ext cx="5534917" cy="387120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 smtClean="0">
                <a:solidFill>
                  <a:srgbClr val="000000"/>
                </a:solidFill>
              </a:rPr>
              <a:t>Major </a:t>
            </a:r>
            <a:r>
              <a:rPr lang="en-US" altLang="en-US" kern="0" dirty="0">
                <a:solidFill>
                  <a:srgbClr val="000000"/>
                </a:solidFill>
              </a:rPr>
              <a:t>challenge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Generating many duplicate subgraphs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Major </a:t>
            </a:r>
            <a:r>
              <a:rPr lang="en-US" altLang="en-US" kern="0" dirty="0" smtClean="0">
                <a:solidFill>
                  <a:srgbClr val="000000"/>
                </a:solidFill>
              </a:rPr>
              <a:t>idea to solve the problem</a:t>
            </a:r>
            <a:endParaRPr lang="en-US" altLang="en-US" kern="0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Define an order to generate subgraphs</a:t>
            </a:r>
          </a:p>
          <a:p>
            <a:pPr lvl="1">
              <a:defRPr/>
            </a:pPr>
            <a:r>
              <a:rPr lang="en-US" altLang="en-US" dirty="0">
                <a:solidFill>
                  <a:srgbClr val="000000"/>
                </a:solidFill>
              </a:rPr>
              <a:t>DFS spanning tree: Flatten a graph into a sequence using depth-first search</a:t>
            </a:r>
          </a:p>
          <a:p>
            <a:pPr lvl="1">
              <a:defRPr/>
            </a:pPr>
            <a:r>
              <a:rPr lang="en-US" altLang="en-US" kern="0" dirty="0" err="1">
                <a:solidFill>
                  <a:srgbClr val="000000"/>
                </a:solidFill>
              </a:rPr>
              <a:t>gSpan</a:t>
            </a:r>
            <a:r>
              <a:rPr lang="en-US" altLang="en-US" kern="0" dirty="0">
                <a:solidFill>
                  <a:srgbClr val="000000"/>
                </a:solidFill>
              </a:rPr>
              <a:t> (</a:t>
            </a:r>
            <a:r>
              <a:rPr lang="en-US" altLang="en-US" kern="0" dirty="0" smtClean="0">
                <a:solidFill>
                  <a:srgbClr val="000000"/>
                </a:solidFill>
              </a:rPr>
              <a:t>Yan &amp; Han</a:t>
            </a:r>
            <a:r>
              <a:rPr lang="en-US" altLang="en-US" kern="0" dirty="0">
                <a:solidFill>
                  <a:srgbClr val="000000"/>
                </a:solidFill>
              </a:rPr>
              <a:t>: ICDM’02)</a:t>
            </a:r>
          </a:p>
        </p:txBody>
      </p:sp>
    </p:spTree>
    <p:extLst>
      <p:ext uri="{BB962C8B-B14F-4D97-AF65-F5344CB8AC3E}">
        <p14:creationId xmlns:p14="http://schemas.microsoft.com/office/powerpoint/2010/main" val="413180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04800"/>
            <a:ext cx="11176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gSPAN:  Graph Pattern Growth in Order</a:t>
            </a:r>
            <a:endParaRPr lang="en-US" altLang="en-US" sz="320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295400"/>
            <a:ext cx="6356352" cy="5105400"/>
          </a:xfrm>
        </p:spPr>
        <p:txBody>
          <a:bodyPr/>
          <a:lstStyle/>
          <a:p>
            <a:pPr eaLnBrk="1" hangingPunct="1"/>
            <a:r>
              <a:rPr lang="en-US" altLang="en-US" sz="2400" b="1" dirty="0" smtClean="0">
                <a:solidFill>
                  <a:srgbClr val="FF0000"/>
                </a:solidFill>
                <a:cs typeface="Arial" charset="0"/>
              </a:rPr>
              <a:t>Right-most path extension </a:t>
            </a:r>
            <a:r>
              <a:rPr lang="en-US" altLang="en-US" sz="2400" dirty="0" smtClean="0"/>
              <a:t>in subgraph pattern growth</a:t>
            </a:r>
          </a:p>
          <a:p>
            <a:pPr lvl="1" eaLnBrk="1" hangingPunct="1"/>
            <a:r>
              <a:rPr lang="en-US" altLang="en-US" sz="2400" dirty="0" smtClean="0"/>
              <a:t>Right-most path: The path from root to the right-most leaf (choose the vertex w. the smallest index at each step)</a:t>
            </a:r>
          </a:p>
          <a:p>
            <a:pPr lvl="1" eaLnBrk="1" hangingPunct="1"/>
            <a:r>
              <a:rPr lang="en-US" altLang="en-US" sz="2400" dirty="0" smtClean="0"/>
              <a:t>Reduce generation of duplicate subgraphs</a:t>
            </a:r>
          </a:p>
          <a:p>
            <a:pPr>
              <a:lnSpc>
                <a:spcPct val="120000"/>
              </a:lnSpc>
              <a:defRPr/>
            </a:pPr>
            <a:r>
              <a:rPr lang="en-US" altLang="en-US" sz="2400" b="1" dirty="0">
                <a:solidFill>
                  <a:srgbClr val="FF0000"/>
                </a:solidFill>
              </a:rPr>
              <a:t>Completeness:</a:t>
            </a:r>
            <a:r>
              <a:rPr lang="en-US" altLang="en-US" sz="2400" dirty="0"/>
              <a:t> The Enumeration of graphs using right-most path extension is </a:t>
            </a:r>
            <a:r>
              <a:rPr lang="en-US" altLang="en-US" sz="2400" u="sng" dirty="0"/>
              <a:t>complete</a:t>
            </a:r>
          </a:p>
          <a:p>
            <a:pPr>
              <a:lnSpc>
                <a:spcPct val="120000"/>
              </a:lnSpc>
              <a:defRPr/>
            </a:pPr>
            <a:r>
              <a:rPr lang="en-US" altLang="en-US" sz="2400" kern="0" dirty="0"/>
              <a:t>DFS Code: </a:t>
            </a:r>
            <a:r>
              <a:rPr lang="en-US" altLang="en-US" sz="2400" dirty="0"/>
              <a:t>Flatten a graph into a sequence using depth-first </a:t>
            </a:r>
            <a:r>
              <a:rPr lang="en-US" altLang="en-US" sz="2400" dirty="0" smtClean="0"/>
              <a:t>search</a:t>
            </a:r>
            <a:endParaRPr lang="en-US" altLang="en-US" sz="2400" kern="0" dirty="0"/>
          </a:p>
        </p:txBody>
      </p:sp>
      <p:grpSp>
        <p:nvGrpSpPr>
          <p:cNvPr id="10245" name="Group 40"/>
          <p:cNvGrpSpPr>
            <a:grpSpLocks/>
          </p:cNvGrpSpPr>
          <p:nvPr/>
        </p:nvGrpSpPr>
        <p:grpSpPr bwMode="auto">
          <a:xfrm>
            <a:off x="6762752" y="1461122"/>
            <a:ext cx="1771649" cy="2057400"/>
            <a:chOff x="1401763" y="2609850"/>
            <a:chExt cx="1676400" cy="2590800"/>
          </a:xfrm>
        </p:grpSpPr>
        <p:sp>
          <p:nvSpPr>
            <p:cNvPr id="10280" name="Oval 4"/>
            <p:cNvSpPr>
              <a:spLocks noChangeArrowheads="1"/>
            </p:cNvSpPr>
            <p:nvPr/>
          </p:nvSpPr>
          <p:spPr bwMode="auto">
            <a:xfrm>
              <a:off x="1858963" y="260985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Tahoma" pitchFamily="34" charset="0"/>
                </a:rPr>
                <a:t>0</a:t>
              </a:r>
            </a:p>
          </p:txBody>
        </p:sp>
        <p:sp>
          <p:nvSpPr>
            <p:cNvPr id="10281" name="Oval 5"/>
            <p:cNvSpPr>
              <a:spLocks noChangeArrowheads="1"/>
            </p:cNvSpPr>
            <p:nvPr/>
          </p:nvSpPr>
          <p:spPr bwMode="auto">
            <a:xfrm>
              <a:off x="1858963" y="329565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Tahoma" pitchFamily="34" charset="0"/>
                </a:rPr>
                <a:t>1</a:t>
              </a:r>
            </a:p>
          </p:txBody>
        </p:sp>
        <p:sp>
          <p:nvSpPr>
            <p:cNvPr id="10282" name="Oval 6"/>
            <p:cNvSpPr>
              <a:spLocks noChangeArrowheads="1"/>
            </p:cNvSpPr>
            <p:nvPr/>
          </p:nvSpPr>
          <p:spPr bwMode="auto">
            <a:xfrm>
              <a:off x="1858963" y="405765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Tahoma" pitchFamily="34" charset="0"/>
                </a:rPr>
                <a:t>2</a:t>
              </a:r>
            </a:p>
          </p:txBody>
        </p:sp>
        <p:sp>
          <p:nvSpPr>
            <p:cNvPr id="10283" name="Oval 7"/>
            <p:cNvSpPr>
              <a:spLocks noChangeArrowheads="1"/>
            </p:cNvSpPr>
            <p:nvPr/>
          </p:nvSpPr>
          <p:spPr bwMode="auto">
            <a:xfrm>
              <a:off x="1858963" y="481965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Tahoma" pitchFamily="34" charset="0"/>
                </a:rPr>
                <a:t>3</a:t>
              </a:r>
            </a:p>
          </p:txBody>
        </p:sp>
        <p:sp>
          <p:nvSpPr>
            <p:cNvPr id="10284" name="Oval 8"/>
            <p:cNvSpPr>
              <a:spLocks noChangeArrowheads="1"/>
            </p:cNvSpPr>
            <p:nvPr/>
          </p:nvSpPr>
          <p:spPr bwMode="auto">
            <a:xfrm>
              <a:off x="2697163" y="4591050"/>
              <a:ext cx="381000" cy="381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  <a:latin typeface="Tahoma" pitchFamily="34" charset="0"/>
                </a:rPr>
                <a:t>4</a:t>
              </a:r>
            </a:p>
          </p:txBody>
        </p:sp>
        <p:sp>
          <p:nvSpPr>
            <p:cNvPr id="10285" name="Line 9"/>
            <p:cNvSpPr>
              <a:spLocks noChangeShapeType="1"/>
            </p:cNvSpPr>
            <p:nvPr/>
          </p:nvSpPr>
          <p:spPr bwMode="auto">
            <a:xfrm>
              <a:off x="2043113" y="2990850"/>
              <a:ext cx="0" cy="3048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6" name="Line 10"/>
            <p:cNvSpPr>
              <a:spLocks noChangeShapeType="1"/>
            </p:cNvSpPr>
            <p:nvPr/>
          </p:nvSpPr>
          <p:spPr bwMode="auto">
            <a:xfrm>
              <a:off x="2043113" y="3676650"/>
              <a:ext cx="0" cy="381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7" name="Line 11"/>
            <p:cNvSpPr>
              <a:spLocks noChangeShapeType="1"/>
            </p:cNvSpPr>
            <p:nvPr/>
          </p:nvSpPr>
          <p:spPr bwMode="auto">
            <a:xfrm>
              <a:off x="2043113" y="4438650"/>
              <a:ext cx="0" cy="381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8" name="Line 12"/>
            <p:cNvSpPr>
              <a:spLocks noChangeShapeType="1"/>
            </p:cNvSpPr>
            <p:nvPr/>
          </p:nvSpPr>
          <p:spPr bwMode="auto">
            <a:xfrm>
              <a:off x="2239963" y="4286250"/>
              <a:ext cx="533400" cy="38100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9" name="Freeform 13"/>
            <p:cNvSpPr>
              <a:spLocks/>
            </p:cNvSpPr>
            <p:nvPr/>
          </p:nvSpPr>
          <p:spPr bwMode="auto">
            <a:xfrm>
              <a:off x="1401763" y="2900363"/>
              <a:ext cx="457200" cy="1995487"/>
            </a:xfrm>
            <a:custGeom>
              <a:avLst/>
              <a:gdLst>
                <a:gd name="T0" fmla="*/ 2147483647 w 336"/>
                <a:gd name="T1" fmla="*/ 2147483647 h 1296"/>
                <a:gd name="T2" fmla="*/ 0 w 336"/>
                <a:gd name="T3" fmla="*/ 2147483647 h 1296"/>
                <a:gd name="T4" fmla="*/ 2147483647 w 336"/>
                <a:gd name="T5" fmla="*/ 0 h 1296"/>
                <a:gd name="T6" fmla="*/ 0 60000 65536"/>
                <a:gd name="T7" fmla="*/ 0 60000 65536"/>
                <a:gd name="T8" fmla="*/ 0 60000 65536"/>
                <a:gd name="T9" fmla="*/ 0 w 336"/>
                <a:gd name="T10" fmla="*/ 0 h 1296"/>
                <a:gd name="T11" fmla="*/ 336 w 336"/>
                <a:gd name="T12" fmla="*/ 1296 h 12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1296">
                  <a:moveTo>
                    <a:pt x="336" y="1296"/>
                  </a:moveTo>
                  <a:cubicBezTo>
                    <a:pt x="168" y="1044"/>
                    <a:pt x="0" y="792"/>
                    <a:pt x="0" y="576"/>
                  </a:cubicBezTo>
                  <a:cubicBezTo>
                    <a:pt x="0" y="360"/>
                    <a:pt x="280" y="96"/>
                    <a:pt x="336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0" name="Freeform 14"/>
            <p:cNvSpPr>
              <a:spLocks/>
            </p:cNvSpPr>
            <p:nvPr/>
          </p:nvSpPr>
          <p:spPr bwMode="auto">
            <a:xfrm>
              <a:off x="2239963" y="2914650"/>
              <a:ext cx="381000" cy="1295400"/>
            </a:xfrm>
            <a:custGeom>
              <a:avLst/>
              <a:gdLst>
                <a:gd name="T0" fmla="*/ 0 w 240"/>
                <a:gd name="T1" fmla="*/ 2147483647 h 816"/>
                <a:gd name="T2" fmla="*/ 2147483647 w 240"/>
                <a:gd name="T3" fmla="*/ 2147483647 h 816"/>
                <a:gd name="T4" fmla="*/ 0 w 240"/>
                <a:gd name="T5" fmla="*/ 0 h 816"/>
                <a:gd name="T6" fmla="*/ 0 60000 65536"/>
                <a:gd name="T7" fmla="*/ 0 60000 65536"/>
                <a:gd name="T8" fmla="*/ 0 60000 65536"/>
                <a:gd name="T9" fmla="*/ 0 w 240"/>
                <a:gd name="T10" fmla="*/ 0 h 816"/>
                <a:gd name="T11" fmla="*/ 240 w 240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816">
                  <a:moveTo>
                    <a:pt x="0" y="816"/>
                  </a:moveTo>
                  <a:cubicBezTo>
                    <a:pt x="120" y="620"/>
                    <a:pt x="240" y="424"/>
                    <a:pt x="240" y="288"/>
                  </a:cubicBezTo>
                  <a:cubicBezTo>
                    <a:pt x="240" y="152"/>
                    <a:pt x="120" y="76"/>
                    <a:pt x="0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246" name="Group 52"/>
          <p:cNvGrpSpPr>
            <a:grpSpLocks/>
          </p:cNvGrpSpPr>
          <p:nvPr/>
        </p:nvGrpSpPr>
        <p:grpSpPr bwMode="auto">
          <a:xfrm>
            <a:off x="8079317" y="1218235"/>
            <a:ext cx="3519381" cy="2393950"/>
            <a:chOff x="3644900" y="2362200"/>
            <a:chExt cx="3308353" cy="3201988"/>
          </a:xfrm>
        </p:grpSpPr>
        <p:grpSp>
          <p:nvGrpSpPr>
            <p:cNvPr id="10248" name="Group 15"/>
            <p:cNvGrpSpPr>
              <a:grpSpLocks/>
            </p:cNvGrpSpPr>
            <p:nvPr/>
          </p:nvGrpSpPr>
          <p:grpSpPr bwMode="auto">
            <a:xfrm>
              <a:off x="4221163" y="2362200"/>
              <a:ext cx="2636838" cy="1390650"/>
              <a:chOff x="2064" y="1332"/>
              <a:chExt cx="1661" cy="876"/>
            </a:xfrm>
          </p:grpSpPr>
          <p:sp>
            <p:nvSpPr>
              <p:cNvPr id="10274" name="Oval 16"/>
              <p:cNvSpPr>
                <a:spLocks noChangeArrowheads="1"/>
              </p:cNvSpPr>
              <p:nvPr/>
            </p:nvSpPr>
            <p:spPr bwMode="auto">
              <a:xfrm>
                <a:off x="2208" y="1536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grpSp>
            <p:nvGrpSpPr>
              <p:cNvPr id="10275" name="Group 17"/>
              <p:cNvGrpSpPr>
                <a:grpSpLocks/>
              </p:cNvGrpSpPr>
              <p:nvPr/>
            </p:nvGrpSpPr>
            <p:grpSpPr bwMode="auto">
              <a:xfrm>
                <a:off x="2064" y="1680"/>
                <a:ext cx="384" cy="528"/>
                <a:chOff x="2064" y="1680"/>
                <a:chExt cx="384" cy="528"/>
              </a:xfrm>
            </p:grpSpPr>
            <p:sp>
              <p:nvSpPr>
                <p:cNvPr id="10277" name="Oval 18"/>
                <p:cNvSpPr>
                  <a:spLocks noChangeArrowheads="1"/>
                </p:cNvSpPr>
                <p:nvPr/>
              </p:nvSpPr>
              <p:spPr bwMode="auto">
                <a:xfrm>
                  <a:off x="2208" y="1968"/>
                  <a:ext cx="240" cy="2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0278" name="Line 19"/>
                <p:cNvSpPr>
                  <a:spLocks noChangeShapeType="1"/>
                </p:cNvSpPr>
                <p:nvPr/>
              </p:nvSpPr>
              <p:spPr bwMode="auto">
                <a:xfrm>
                  <a:off x="2324" y="1776"/>
                  <a:ext cx="0" cy="192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457189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7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064" y="1680"/>
                  <a:ext cx="109" cy="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10276" name="Text Box 21"/>
              <p:cNvSpPr txBox="1">
                <a:spLocks noChangeArrowheads="1"/>
              </p:cNvSpPr>
              <p:nvPr/>
            </p:nvSpPr>
            <p:spPr bwMode="auto">
              <a:xfrm>
                <a:off x="3034" y="1332"/>
                <a:ext cx="691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e</a:t>
                </a:r>
                <a:r>
                  <a:rPr lang="en-US" altLang="en-US" baseline="-25000">
                    <a:solidFill>
                      <a:srgbClr val="000000"/>
                    </a:solidFill>
                    <a:cs typeface="Arial" charset="0"/>
                  </a:rPr>
                  <a:t>0</a:t>
                </a: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: (0,1)</a:t>
                </a:r>
              </a:p>
            </p:txBody>
          </p:sp>
        </p:grpSp>
        <p:grpSp>
          <p:nvGrpSpPr>
            <p:cNvPr id="10249" name="Group 22"/>
            <p:cNvGrpSpPr>
              <a:grpSpLocks/>
            </p:cNvGrpSpPr>
            <p:nvPr/>
          </p:nvGrpSpPr>
          <p:grpSpPr bwMode="auto">
            <a:xfrm>
              <a:off x="4297363" y="2906713"/>
              <a:ext cx="2560638" cy="1608138"/>
              <a:chOff x="2112" y="1675"/>
              <a:chExt cx="1613" cy="1013"/>
            </a:xfrm>
          </p:grpSpPr>
          <p:grpSp>
            <p:nvGrpSpPr>
              <p:cNvPr id="10269" name="Group 23"/>
              <p:cNvGrpSpPr>
                <a:grpSpLocks/>
              </p:cNvGrpSpPr>
              <p:nvPr/>
            </p:nvGrpSpPr>
            <p:grpSpPr bwMode="auto">
              <a:xfrm>
                <a:off x="2112" y="2121"/>
                <a:ext cx="336" cy="567"/>
                <a:chOff x="2112" y="2121"/>
                <a:chExt cx="336" cy="567"/>
              </a:xfrm>
            </p:grpSpPr>
            <p:sp>
              <p:nvSpPr>
                <p:cNvPr id="10271" name="Oval 24"/>
                <p:cNvSpPr>
                  <a:spLocks noChangeArrowheads="1"/>
                </p:cNvSpPr>
                <p:nvPr/>
              </p:nvSpPr>
              <p:spPr bwMode="auto">
                <a:xfrm>
                  <a:off x="2208" y="2448"/>
                  <a:ext cx="240" cy="24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algn="ctr"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0272" name="Line 25"/>
                <p:cNvSpPr>
                  <a:spLocks noChangeShapeType="1"/>
                </p:cNvSpPr>
                <p:nvPr/>
              </p:nvSpPr>
              <p:spPr bwMode="auto">
                <a:xfrm>
                  <a:off x="2324" y="2208"/>
                  <a:ext cx="0" cy="24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457189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7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12" y="2121"/>
                  <a:ext cx="109" cy="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10270" name="Text Box 27"/>
              <p:cNvSpPr txBox="1">
                <a:spLocks noChangeArrowheads="1"/>
              </p:cNvSpPr>
              <p:nvPr/>
            </p:nvSpPr>
            <p:spPr bwMode="auto">
              <a:xfrm>
                <a:off x="3034" y="1675"/>
                <a:ext cx="691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e</a:t>
                </a:r>
                <a:r>
                  <a:rPr lang="en-US" altLang="en-US" baseline="-25000">
                    <a:solidFill>
                      <a:srgbClr val="000000"/>
                    </a:solidFill>
                    <a:cs typeface="Arial" charset="0"/>
                  </a:rPr>
                  <a:t>1</a:t>
                </a: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: (1,2)</a:t>
                </a:r>
              </a:p>
            </p:txBody>
          </p:sp>
        </p:grpSp>
        <p:grpSp>
          <p:nvGrpSpPr>
            <p:cNvPr id="10250" name="Group 28"/>
            <p:cNvGrpSpPr>
              <a:grpSpLocks/>
            </p:cNvGrpSpPr>
            <p:nvPr/>
          </p:nvGrpSpPr>
          <p:grpSpPr bwMode="auto">
            <a:xfrm>
              <a:off x="4830765" y="2990850"/>
              <a:ext cx="2027238" cy="1295400"/>
              <a:chOff x="2448" y="1728"/>
              <a:chExt cx="1277" cy="816"/>
            </a:xfrm>
          </p:grpSpPr>
          <p:grpSp>
            <p:nvGrpSpPr>
              <p:cNvPr id="10265" name="Group 29"/>
              <p:cNvGrpSpPr>
                <a:grpSpLocks/>
              </p:cNvGrpSpPr>
              <p:nvPr/>
            </p:nvGrpSpPr>
            <p:grpSpPr bwMode="auto">
              <a:xfrm>
                <a:off x="2448" y="1728"/>
                <a:ext cx="349" cy="816"/>
                <a:chOff x="2448" y="1728"/>
                <a:chExt cx="349" cy="816"/>
              </a:xfrm>
            </p:grpSpPr>
            <p:sp>
              <p:nvSpPr>
                <p:cNvPr id="10267" name="Freeform 30"/>
                <p:cNvSpPr>
                  <a:spLocks/>
                </p:cNvSpPr>
                <p:nvPr/>
              </p:nvSpPr>
              <p:spPr bwMode="auto">
                <a:xfrm>
                  <a:off x="2448" y="1728"/>
                  <a:ext cx="240" cy="816"/>
                </a:xfrm>
                <a:custGeom>
                  <a:avLst/>
                  <a:gdLst>
                    <a:gd name="T0" fmla="*/ 0 w 240"/>
                    <a:gd name="T1" fmla="*/ 816 h 816"/>
                    <a:gd name="T2" fmla="*/ 240 w 240"/>
                    <a:gd name="T3" fmla="*/ 288 h 816"/>
                    <a:gd name="T4" fmla="*/ 0 w 240"/>
                    <a:gd name="T5" fmla="*/ 0 h 816"/>
                    <a:gd name="T6" fmla="*/ 0 60000 65536"/>
                    <a:gd name="T7" fmla="*/ 0 60000 65536"/>
                    <a:gd name="T8" fmla="*/ 0 60000 65536"/>
                    <a:gd name="T9" fmla="*/ 0 w 240"/>
                    <a:gd name="T10" fmla="*/ 0 h 816"/>
                    <a:gd name="T11" fmla="*/ 240 w 240"/>
                    <a:gd name="T12" fmla="*/ 816 h 81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0" h="816">
                      <a:moveTo>
                        <a:pt x="0" y="816"/>
                      </a:moveTo>
                      <a:cubicBezTo>
                        <a:pt x="120" y="620"/>
                        <a:pt x="240" y="424"/>
                        <a:pt x="240" y="288"/>
                      </a:cubicBezTo>
                      <a:cubicBezTo>
                        <a:pt x="240" y="152"/>
                        <a:pt x="120" y="76"/>
                        <a:pt x="0" y="0"/>
                      </a:cubicBezTo>
                    </a:path>
                  </a:pathLst>
                </a:custGeom>
                <a:noFill/>
                <a:ln w="25400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457189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68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688" y="1728"/>
                  <a:ext cx="109" cy="4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  <a:cs typeface="Arial" charset="0"/>
                  </a:endParaRPr>
                </a:p>
              </p:txBody>
            </p:sp>
          </p:grpSp>
          <p:sp>
            <p:nvSpPr>
              <p:cNvPr id="10266" name="Text Box 32"/>
              <p:cNvSpPr txBox="1">
                <a:spLocks noChangeArrowheads="1"/>
              </p:cNvSpPr>
              <p:nvPr/>
            </p:nvSpPr>
            <p:spPr bwMode="auto">
              <a:xfrm>
                <a:off x="3034" y="1996"/>
                <a:ext cx="691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e</a:t>
                </a:r>
                <a:r>
                  <a:rPr lang="en-US" altLang="en-US" baseline="-25000">
                    <a:solidFill>
                      <a:srgbClr val="000000"/>
                    </a:solidFill>
                    <a:cs typeface="Arial" charset="0"/>
                  </a:rPr>
                  <a:t>2</a:t>
                </a: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: (2,0)</a:t>
                </a:r>
              </a:p>
            </p:txBody>
          </p:sp>
        </p:grpSp>
        <p:grpSp>
          <p:nvGrpSpPr>
            <p:cNvPr id="10251" name="Group 33"/>
            <p:cNvGrpSpPr>
              <a:grpSpLocks/>
            </p:cNvGrpSpPr>
            <p:nvPr/>
          </p:nvGrpSpPr>
          <p:grpSpPr bwMode="auto">
            <a:xfrm>
              <a:off x="4297363" y="3914779"/>
              <a:ext cx="2573338" cy="1362076"/>
              <a:chOff x="2112" y="2310"/>
              <a:chExt cx="1621" cy="858"/>
            </a:xfrm>
          </p:grpSpPr>
          <p:sp>
            <p:nvSpPr>
              <p:cNvPr id="10261" name="Oval 34"/>
              <p:cNvSpPr>
                <a:spLocks noChangeArrowheads="1"/>
              </p:cNvSpPr>
              <p:nvPr/>
            </p:nvSpPr>
            <p:spPr bwMode="auto">
              <a:xfrm>
                <a:off x="2208" y="2928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10262" name="Line 35"/>
              <p:cNvSpPr>
                <a:spLocks noChangeShapeType="1"/>
              </p:cNvSpPr>
              <p:nvPr/>
            </p:nvSpPr>
            <p:spPr bwMode="auto">
              <a:xfrm>
                <a:off x="2324" y="2688"/>
                <a:ext cx="0" cy="24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63" name="Text Box 36"/>
              <p:cNvSpPr txBox="1">
                <a:spLocks noChangeArrowheads="1"/>
              </p:cNvSpPr>
              <p:nvPr/>
            </p:nvSpPr>
            <p:spPr bwMode="auto">
              <a:xfrm>
                <a:off x="2112" y="2640"/>
                <a:ext cx="109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0264" name="Text Box 37"/>
              <p:cNvSpPr txBox="1">
                <a:spLocks noChangeArrowheads="1"/>
              </p:cNvSpPr>
              <p:nvPr/>
            </p:nvSpPr>
            <p:spPr bwMode="auto">
              <a:xfrm>
                <a:off x="3042" y="2310"/>
                <a:ext cx="691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e</a:t>
                </a:r>
                <a:r>
                  <a:rPr lang="en-US" altLang="en-US" baseline="-25000">
                    <a:solidFill>
                      <a:srgbClr val="000000"/>
                    </a:solidFill>
                    <a:cs typeface="Arial" charset="0"/>
                  </a:rPr>
                  <a:t>3</a:t>
                </a: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: (2,3)</a:t>
                </a:r>
              </a:p>
            </p:txBody>
          </p:sp>
        </p:grpSp>
        <p:grpSp>
          <p:nvGrpSpPr>
            <p:cNvPr id="10252" name="Group 38"/>
            <p:cNvGrpSpPr>
              <a:grpSpLocks/>
            </p:cNvGrpSpPr>
            <p:nvPr/>
          </p:nvGrpSpPr>
          <p:grpSpPr bwMode="auto">
            <a:xfrm>
              <a:off x="3644900" y="3067049"/>
              <a:ext cx="3278188" cy="1987550"/>
              <a:chOff x="1701" y="1776"/>
              <a:chExt cx="2065" cy="1252"/>
            </a:xfrm>
          </p:grpSpPr>
          <p:sp>
            <p:nvSpPr>
              <p:cNvPr id="10258" name="Freeform 39"/>
              <p:cNvSpPr>
                <a:spLocks/>
              </p:cNvSpPr>
              <p:nvPr/>
            </p:nvSpPr>
            <p:spPr bwMode="auto">
              <a:xfrm>
                <a:off x="1920" y="1776"/>
                <a:ext cx="288" cy="1248"/>
              </a:xfrm>
              <a:custGeom>
                <a:avLst/>
                <a:gdLst>
                  <a:gd name="T0" fmla="*/ 18 w 336"/>
                  <a:gd name="T1" fmla="*/ 634 h 1296"/>
                  <a:gd name="T2" fmla="*/ 0 w 336"/>
                  <a:gd name="T3" fmla="*/ 280 h 1296"/>
                  <a:gd name="T4" fmla="*/ 18 w 336"/>
                  <a:gd name="T5" fmla="*/ 0 h 1296"/>
                  <a:gd name="T6" fmla="*/ 0 60000 65536"/>
                  <a:gd name="T7" fmla="*/ 0 60000 65536"/>
                  <a:gd name="T8" fmla="*/ 0 60000 65536"/>
                  <a:gd name="T9" fmla="*/ 0 w 336"/>
                  <a:gd name="T10" fmla="*/ 0 h 1296"/>
                  <a:gd name="T11" fmla="*/ 336 w 336"/>
                  <a:gd name="T12" fmla="*/ 1296 h 129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6" h="1296">
                    <a:moveTo>
                      <a:pt x="336" y="1296"/>
                    </a:moveTo>
                    <a:cubicBezTo>
                      <a:pt x="168" y="1044"/>
                      <a:pt x="0" y="792"/>
                      <a:pt x="0" y="576"/>
                    </a:cubicBezTo>
                    <a:cubicBezTo>
                      <a:pt x="0" y="360"/>
                      <a:pt x="280" y="96"/>
                      <a:pt x="336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9" name="Text Box 40"/>
              <p:cNvSpPr txBox="1">
                <a:spLocks noChangeArrowheads="1"/>
              </p:cNvSpPr>
              <p:nvPr/>
            </p:nvSpPr>
            <p:spPr bwMode="auto">
              <a:xfrm>
                <a:off x="1701" y="2160"/>
                <a:ext cx="109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0260" name="Text Box 41"/>
              <p:cNvSpPr txBox="1">
                <a:spLocks noChangeArrowheads="1"/>
              </p:cNvSpPr>
              <p:nvPr/>
            </p:nvSpPr>
            <p:spPr bwMode="auto">
              <a:xfrm>
                <a:off x="3075" y="2639"/>
                <a:ext cx="691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e</a:t>
                </a:r>
                <a:r>
                  <a:rPr lang="en-US" altLang="en-US" baseline="-25000">
                    <a:solidFill>
                      <a:srgbClr val="000000"/>
                    </a:solidFill>
                    <a:cs typeface="Arial" charset="0"/>
                  </a:rPr>
                  <a:t>4</a:t>
                </a: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: (3,0)</a:t>
                </a:r>
              </a:p>
            </p:txBody>
          </p:sp>
        </p:grpSp>
        <p:grpSp>
          <p:nvGrpSpPr>
            <p:cNvPr id="10253" name="Group 42"/>
            <p:cNvGrpSpPr>
              <a:grpSpLocks/>
            </p:cNvGrpSpPr>
            <p:nvPr/>
          </p:nvGrpSpPr>
          <p:grpSpPr bwMode="auto">
            <a:xfrm>
              <a:off x="4830765" y="4133850"/>
              <a:ext cx="2122488" cy="1430338"/>
              <a:chOff x="2448" y="2448"/>
              <a:chExt cx="1337" cy="901"/>
            </a:xfrm>
          </p:grpSpPr>
          <p:sp>
            <p:nvSpPr>
              <p:cNvPr id="10254" name="Oval 43"/>
              <p:cNvSpPr>
                <a:spLocks noChangeArrowheads="1"/>
              </p:cNvSpPr>
              <p:nvPr/>
            </p:nvSpPr>
            <p:spPr bwMode="auto">
              <a:xfrm>
                <a:off x="2784" y="2784"/>
                <a:ext cx="240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10255" name="Line 44"/>
              <p:cNvSpPr>
                <a:spLocks noChangeShapeType="1"/>
              </p:cNvSpPr>
              <p:nvPr/>
            </p:nvSpPr>
            <p:spPr bwMode="auto">
              <a:xfrm>
                <a:off x="2448" y="2592"/>
                <a:ext cx="336" cy="240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6" name="Text Box 45"/>
              <p:cNvSpPr txBox="1">
                <a:spLocks noChangeArrowheads="1"/>
              </p:cNvSpPr>
              <p:nvPr/>
            </p:nvSpPr>
            <p:spPr bwMode="auto">
              <a:xfrm>
                <a:off x="2544" y="2448"/>
                <a:ext cx="109" cy="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  <a:cs typeface="Arial" charset="0"/>
                </a:endParaRPr>
              </a:p>
            </p:txBody>
          </p:sp>
          <p:sp>
            <p:nvSpPr>
              <p:cNvPr id="10257" name="Text Box 46"/>
              <p:cNvSpPr txBox="1">
                <a:spLocks noChangeArrowheads="1"/>
              </p:cNvSpPr>
              <p:nvPr/>
            </p:nvSpPr>
            <p:spPr bwMode="auto">
              <a:xfrm>
                <a:off x="3094" y="2960"/>
                <a:ext cx="691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e</a:t>
                </a:r>
                <a:r>
                  <a:rPr lang="en-US" altLang="en-US" baseline="-25000">
                    <a:solidFill>
                      <a:srgbClr val="000000"/>
                    </a:solidFill>
                    <a:cs typeface="Arial" charset="0"/>
                  </a:rPr>
                  <a:t>5</a:t>
                </a:r>
                <a:r>
                  <a:rPr lang="en-US" altLang="en-US">
                    <a:solidFill>
                      <a:srgbClr val="000000"/>
                    </a:solidFill>
                    <a:cs typeface="Arial" charset="0"/>
                  </a:rPr>
                  <a:t>: (2,4)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957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 smtClean="0"/>
              <a:t>Mining </a:t>
            </a:r>
            <a:r>
              <a:rPr lang="en-US" altLang="en-US" kern="0" dirty="0"/>
              <a:t>Diverse </a:t>
            </a:r>
            <a:r>
              <a:rPr lang="en-US" altLang="en-US" kern="0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832" y="1423737"/>
            <a:ext cx="11048028" cy="4895273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  <a:defRPr/>
            </a:pPr>
            <a:r>
              <a:rPr lang="en-US" altLang="en-US" dirty="0" smtClean="0"/>
              <a:t>Mining </a:t>
            </a:r>
            <a:r>
              <a:rPr lang="en-US" altLang="en-US" dirty="0"/>
              <a:t>Multiple-Level </a:t>
            </a:r>
            <a:r>
              <a:rPr lang="en-US" altLang="en-US" dirty="0" smtClean="0"/>
              <a:t>Associations</a:t>
            </a:r>
          </a:p>
          <a:p>
            <a:pPr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  <a:defRPr/>
            </a:pPr>
            <a:r>
              <a:rPr lang="en-US" altLang="en-US" dirty="0"/>
              <a:t>Mining </a:t>
            </a:r>
            <a:r>
              <a:rPr lang="en-US" altLang="en-US" dirty="0" smtClean="0"/>
              <a:t>Multi-Dimensional </a:t>
            </a:r>
            <a:r>
              <a:rPr lang="en-US" altLang="en-US" dirty="0"/>
              <a:t>Associations</a:t>
            </a:r>
          </a:p>
          <a:p>
            <a:pPr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  <a:defRPr/>
            </a:pPr>
            <a:r>
              <a:rPr lang="en-US" altLang="en-US" dirty="0"/>
              <a:t>Mining </a:t>
            </a:r>
            <a:r>
              <a:rPr lang="en-US" altLang="en-US" dirty="0" smtClean="0"/>
              <a:t>Quantitative </a:t>
            </a:r>
            <a:r>
              <a:rPr lang="en-US" altLang="en-US" dirty="0"/>
              <a:t>Associations</a:t>
            </a:r>
          </a:p>
          <a:p>
            <a:pPr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  <a:defRPr/>
            </a:pPr>
            <a:r>
              <a:rPr lang="en-US" altLang="en-US" dirty="0" smtClean="0"/>
              <a:t>Mining </a:t>
            </a:r>
            <a:r>
              <a:rPr lang="en-US" altLang="en-US" dirty="0"/>
              <a:t>Negative </a:t>
            </a:r>
            <a:r>
              <a:rPr lang="en-US" altLang="en-US" dirty="0" smtClean="0"/>
              <a:t>Correlations</a:t>
            </a:r>
            <a:r>
              <a:rPr lang="en-US" altLang="en-US" dirty="0"/>
              <a:t>	</a:t>
            </a:r>
          </a:p>
          <a:p>
            <a:pPr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  <a:defRPr/>
            </a:pPr>
            <a:r>
              <a:rPr lang="en-US" altLang="en-US" dirty="0"/>
              <a:t>Mining Compressed and Redundancy-Aware </a:t>
            </a:r>
            <a:r>
              <a:rPr lang="en-US" altLang="en-US" dirty="0" smtClean="0"/>
              <a:t>Patterns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782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304800"/>
            <a:ext cx="102891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Why Mining Closed Graph Patterns?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0117" y="1295400"/>
            <a:ext cx="10795000" cy="5105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Challenge: An </a:t>
            </a:r>
            <a:r>
              <a:rPr lang="en-US" altLang="en-US" sz="2400" b="1" dirty="0" smtClean="0"/>
              <a:t>n</a:t>
            </a:r>
            <a:r>
              <a:rPr lang="en-US" altLang="en-US" sz="2400" dirty="0" smtClean="0"/>
              <a:t>-edge frequent graph may have 2</a:t>
            </a:r>
            <a:r>
              <a:rPr lang="en-US" altLang="en-US" sz="2400" b="1" baseline="30000" dirty="0" smtClean="0"/>
              <a:t>n</a:t>
            </a:r>
            <a:r>
              <a:rPr lang="en-US" altLang="en-US" sz="2400" dirty="0" smtClean="0"/>
              <a:t> subgraphs</a:t>
            </a:r>
          </a:p>
          <a:p>
            <a:pPr eaLnBrk="1" hangingPunct="1"/>
            <a:r>
              <a:rPr lang="en-US" altLang="en-US" sz="2400" dirty="0" smtClean="0"/>
              <a:t>Motivation:  Explore </a:t>
            </a:r>
            <a:r>
              <a:rPr lang="en-US" altLang="en-US" sz="2400" i="1" dirty="0" smtClean="0"/>
              <a:t>closed frequent subgraphs </a:t>
            </a:r>
            <a:r>
              <a:rPr lang="en-US" altLang="en-US" sz="2400" dirty="0" smtClean="0"/>
              <a:t>to handle graph pattern explosion problem</a:t>
            </a:r>
          </a:p>
          <a:p>
            <a:pPr eaLnBrk="1" hangingPunct="1"/>
            <a:r>
              <a:rPr lang="en-US" altLang="en-US" sz="2400" dirty="0" smtClean="0"/>
              <a:t>A frequent graph G is </a:t>
            </a:r>
            <a:r>
              <a:rPr lang="en-US" altLang="en-US" sz="2400" i="1" dirty="0" smtClean="0"/>
              <a:t>closed </a:t>
            </a:r>
            <a:r>
              <a:rPr lang="en-US" altLang="en-US" sz="2400" dirty="0" smtClean="0"/>
              <a:t>if there exists no </a:t>
            </a:r>
            <a:r>
              <a:rPr lang="en-US" altLang="en-US" sz="2400" dirty="0" err="1" smtClean="0"/>
              <a:t>supergraph</a:t>
            </a:r>
            <a:r>
              <a:rPr lang="en-US" altLang="en-US" sz="2400" dirty="0" smtClean="0"/>
              <a:t> of G that carries the same support as G</a:t>
            </a:r>
          </a:p>
          <a:p>
            <a:pPr eaLnBrk="1" hangingPunct="1"/>
            <a:endParaRPr lang="en-US" altLang="en-US" sz="2400" dirty="0" smtClean="0"/>
          </a:p>
          <a:p>
            <a:pPr eaLnBrk="1" hangingPunct="1"/>
            <a:endParaRPr lang="en-US" altLang="en-US" sz="2400" dirty="0" smtClean="0"/>
          </a:p>
          <a:p>
            <a:pPr eaLnBrk="1" hangingPunct="1"/>
            <a:endParaRPr lang="en-US" altLang="en-US" sz="2400" i="1" dirty="0" smtClean="0"/>
          </a:p>
          <a:p>
            <a:pPr eaLnBrk="1" hangingPunct="1"/>
            <a:endParaRPr lang="en-US" altLang="en-US" sz="2400" i="1" dirty="0" smtClean="0"/>
          </a:p>
          <a:p>
            <a:pPr eaLnBrk="1" hangingPunct="1"/>
            <a:r>
              <a:rPr lang="en-US" altLang="en-US" sz="2400" i="1" dirty="0" smtClean="0"/>
              <a:t>Lossless compression:</a:t>
            </a:r>
            <a:r>
              <a:rPr lang="en-US" altLang="en-US" sz="2400" dirty="0" smtClean="0"/>
              <a:t> Does not contain non-closed graphs, but still ensures that the mining result is complete</a:t>
            </a:r>
          </a:p>
          <a:p>
            <a:pPr eaLnBrk="1" hangingPunct="1"/>
            <a:r>
              <a:rPr lang="en-US" altLang="en-US" sz="2400" dirty="0" smtClean="0"/>
              <a:t>Algorithm </a:t>
            </a:r>
            <a:r>
              <a:rPr lang="en-US" altLang="en-US" sz="2400" dirty="0" err="1" smtClean="0"/>
              <a:t>CloseGraph</a:t>
            </a:r>
            <a:r>
              <a:rPr lang="en-US" altLang="en-US" sz="2400" dirty="0" smtClean="0"/>
              <a:t>:  Mines closed graph patterns directly</a:t>
            </a:r>
          </a:p>
          <a:p>
            <a:pPr eaLnBrk="1" hangingPunct="1"/>
            <a:endParaRPr lang="en-US" altLang="en-US" sz="2400" dirty="0" smtClean="0"/>
          </a:p>
        </p:txBody>
      </p:sp>
      <p:pic>
        <p:nvPicPr>
          <p:cNvPr id="11269" name="Picture 4" descr="mol_ca_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06" y="3291837"/>
            <a:ext cx="436299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2"/>
          <p:cNvSpPr txBox="1">
            <a:spLocks noChangeArrowheads="1"/>
          </p:cNvSpPr>
          <p:nvPr/>
        </p:nvSpPr>
        <p:spPr bwMode="auto">
          <a:xfrm>
            <a:off x="5391404" y="3346698"/>
            <a:ext cx="4359656" cy="1569660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If this subgraph is </a:t>
            </a:r>
            <a:r>
              <a:rPr lang="en-US" altLang="en-US" i="1" dirty="0">
                <a:solidFill>
                  <a:srgbClr val="000000"/>
                </a:solidFill>
              </a:rPr>
              <a:t>closed</a:t>
            </a:r>
            <a:r>
              <a:rPr lang="en-US" altLang="en-US" dirty="0">
                <a:solidFill>
                  <a:srgbClr val="000000"/>
                </a:solidFill>
              </a:rPr>
              <a:t> in the graph dataset, it implies </a:t>
            </a:r>
            <a:r>
              <a:rPr lang="en-US" altLang="en-US" dirty="0" smtClean="0">
                <a:solidFill>
                  <a:srgbClr val="000000"/>
                </a:solidFill>
              </a:rPr>
              <a:t>that none </a:t>
            </a:r>
            <a:r>
              <a:rPr lang="en-US" altLang="en-US" dirty="0">
                <a:solidFill>
                  <a:srgbClr val="000000"/>
                </a:solidFill>
              </a:rPr>
              <a:t>of its frequent </a:t>
            </a:r>
            <a:r>
              <a:rPr lang="en-US" altLang="en-US" dirty="0" smtClean="0">
                <a:solidFill>
                  <a:srgbClr val="000000"/>
                </a:solidFill>
              </a:rPr>
              <a:t>super-graphs </a:t>
            </a:r>
            <a:r>
              <a:rPr lang="en-US" altLang="en-US" dirty="0">
                <a:solidFill>
                  <a:srgbClr val="000000"/>
                </a:solidFill>
              </a:rPr>
              <a:t>carries the same support</a:t>
            </a:r>
          </a:p>
        </p:txBody>
      </p:sp>
    </p:spTree>
    <p:extLst>
      <p:ext uri="{BB962C8B-B14F-4D97-AF65-F5344CB8AC3E}">
        <p14:creationId xmlns:p14="http://schemas.microsoft.com/office/powerpoint/2010/main" val="26386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85" y="152400"/>
            <a:ext cx="12168716" cy="84037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CLOSEGRAPH: Directly Mining Closed Graph Patterns</a:t>
            </a:r>
            <a:endParaRPr lang="en-US" altLang="en-US" sz="2800" dirty="0" smtClean="0"/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657601" y="4495801"/>
            <a:ext cx="4780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Tahoma" pitchFamily="34" charset="0"/>
                <a:cs typeface="Arial" charset="0"/>
              </a:rPr>
              <a:t>…</a:t>
            </a:r>
          </a:p>
        </p:txBody>
      </p:sp>
      <p:sp>
        <p:nvSpPr>
          <p:cNvPr id="12292" name="Oval 5"/>
          <p:cNvSpPr>
            <a:spLocks noChangeArrowheads="1"/>
          </p:cNvSpPr>
          <p:nvPr/>
        </p:nvSpPr>
        <p:spPr bwMode="auto">
          <a:xfrm>
            <a:off x="1016000" y="3886200"/>
            <a:ext cx="914400" cy="685800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Verdana" pitchFamily="34" charset="0"/>
              </a:rPr>
              <a:t>G</a:t>
            </a:r>
            <a:endParaRPr lang="en-US" altLang="en-US" baseline="-250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12293" name="Oval 6"/>
          <p:cNvSpPr>
            <a:spLocks noChangeArrowheads="1"/>
          </p:cNvSpPr>
          <p:nvPr/>
        </p:nvSpPr>
        <p:spPr bwMode="auto">
          <a:xfrm>
            <a:off x="3556000" y="2528888"/>
            <a:ext cx="914400" cy="6858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1E3D5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Verdana" pitchFamily="34" charset="0"/>
              </a:rPr>
              <a:t>G</a:t>
            </a:r>
            <a:r>
              <a:rPr lang="en-US" altLang="en-US" baseline="-25000">
                <a:solidFill>
                  <a:srgbClr val="000000"/>
                </a:solidFill>
                <a:latin typeface="Verdana" pitchFamily="34" charset="0"/>
              </a:rPr>
              <a:t>1</a:t>
            </a:r>
          </a:p>
        </p:txBody>
      </p:sp>
      <p:sp>
        <p:nvSpPr>
          <p:cNvPr id="12294" name="Oval 7"/>
          <p:cNvSpPr>
            <a:spLocks noChangeArrowheads="1"/>
          </p:cNvSpPr>
          <p:nvPr/>
        </p:nvSpPr>
        <p:spPr bwMode="auto">
          <a:xfrm>
            <a:off x="3556000" y="3429000"/>
            <a:ext cx="914400" cy="6858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1E3D5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Verdana" pitchFamily="34" charset="0"/>
              </a:rPr>
              <a:t>G</a:t>
            </a:r>
            <a:r>
              <a:rPr lang="en-US" altLang="en-US" baseline="-25000">
                <a:solidFill>
                  <a:srgbClr val="000000"/>
                </a:solidFill>
                <a:latin typeface="Verdana" pitchFamily="34" charset="0"/>
              </a:rPr>
              <a:t>2</a:t>
            </a:r>
          </a:p>
        </p:txBody>
      </p:sp>
      <p:sp>
        <p:nvSpPr>
          <p:cNvPr id="12295" name="Oval 8"/>
          <p:cNvSpPr>
            <a:spLocks noChangeArrowheads="1"/>
          </p:cNvSpPr>
          <p:nvPr/>
        </p:nvSpPr>
        <p:spPr bwMode="auto">
          <a:xfrm>
            <a:off x="3556000" y="5181600"/>
            <a:ext cx="914400" cy="6858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1E3D5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Verdana" pitchFamily="34" charset="0"/>
              </a:rPr>
              <a:t>G</a:t>
            </a:r>
            <a:r>
              <a:rPr lang="en-US" altLang="en-US" baseline="-25000">
                <a:solidFill>
                  <a:srgbClr val="000000"/>
                </a:solidFill>
                <a:latin typeface="Verdana" pitchFamily="34" charset="0"/>
              </a:rPr>
              <a:t>n</a:t>
            </a:r>
          </a:p>
        </p:txBody>
      </p:sp>
      <p:sp>
        <p:nvSpPr>
          <p:cNvPr id="12296" name="Line 9"/>
          <p:cNvSpPr>
            <a:spLocks noChangeShapeType="1"/>
          </p:cNvSpPr>
          <p:nvPr/>
        </p:nvSpPr>
        <p:spPr bwMode="auto">
          <a:xfrm flipV="1">
            <a:off x="1930400" y="3048000"/>
            <a:ext cx="1524000" cy="914400"/>
          </a:xfrm>
          <a:prstGeom prst="line">
            <a:avLst/>
          </a:prstGeom>
          <a:noFill/>
          <a:ln w="28575">
            <a:solidFill>
              <a:srgbClr val="2C5A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12297" name="Line 10"/>
          <p:cNvSpPr>
            <a:spLocks noChangeShapeType="1"/>
          </p:cNvSpPr>
          <p:nvPr/>
        </p:nvSpPr>
        <p:spPr bwMode="auto">
          <a:xfrm>
            <a:off x="2032000" y="4419600"/>
            <a:ext cx="1524000" cy="914400"/>
          </a:xfrm>
          <a:prstGeom prst="line">
            <a:avLst/>
          </a:prstGeom>
          <a:noFill/>
          <a:ln w="28575">
            <a:solidFill>
              <a:srgbClr val="2C5A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12298" name="Line 11"/>
          <p:cNvSpPr>
            <a:spLocks noChangeShapeType="1"/>
          </p:cNvSpPr>
          <p:nvPr/>
        </p:nvSpPr>
        <p:spPr bwMode="auto">
          <a:xfrm flipV="1">
            <a:off x="2032000" y="3810000"/>
            <a:ext cx="1422400" cy="381000"/>
          </a:xfrm>
          <a:prstGeom prst="line">
            <a:avLst/>
          </a:prstGeom>
          <a:noFill/>
          <a:ln w="28575">
            <a:solidFill>
              <a:srgbClr val="2C5A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12299" name="Text Box 12"/>
          <p:cNvSpPr txBox="1">
            <a:spLocks noChangeArrowheads="1"/>
          </p:cNvSpPr>
          <p:nvPr/>
        </p:nvSpPr>
        <p:spPr bwMode="auto">
          <a:xfrm>
            <a:off x="609600" y="3429001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170981"/>
                </a:solidFill>
                <a:latin typeface="Verdana" pitchFamily="34" charset="0"/>
                <a:cs typeface="Arial" charset="0"/>
              </a:rPr>
              <a:t>k-edge</a:t>
            </a: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2832101" y="5957888"/>
            <a:ext cx="22415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170981"/>
                </a:solidFill>
                <a:latin typeface="Verdana" pitchFamily="34" charset="0"/>
                <a:cs typeface="Arial" charset="0"/>
              </a:rPr>
              <a:t>(k+1)-edge</a:t>
            </a:r>
          </a:p>
        </p:txBody>
      </p:sp>
      <p:sp>
        <p:nvSpPr>
          <p:cNvPr id="12301" name="AutoShape 14"/>
          <p:cNvSpPr>
            <a:spLocks noChangeArrowheads="1"/>
          </p:cNvSpPr>
          <p:nvPr/>
        </p:nvSpPr>
        <p:spPr bwMode="auto">
          <a:xfrm>
            <a:off x="5181600" y="2224088"/>
            <a:ext cx="3861816" cy="12811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b="1" dirty="0">
              <a:solidFill>
                <a:srgbClr val="2C5A88"/>
              </a:solidFill>
              <a:latin typeface="Verdana" pitchFamily="34" charset="0"/>
            </a:endParaRPr>
          </a:p>
          <a:p>
            <a:pPr algn="ctr"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2C5A88"/>
                </a:solidFill>
              </a:rPr>
              <a:t>At what </a:t>
            </a:r>
            <a:r>
              <a:rPr lang="en-US" altLang="en-US" b="1" dirty="0" smtClean="0">
                <a:solidFill>
                  <a:srgbClr val="2C5A88"/>
                </a:solidFill>
              </a:rPr>
              <a:t>condition </a:t>
            </a:r>
            <a:r>
              <a:rPr lang="en-US" altLang="en-US" b="1" dirty="0">
                <a:solidFill>
                  <a:srgbClr val="2C5A88"/>
                </a:solidFill>
              </a:rPr>
              <a:t>can we</a:t>
            </a:r>
          </a:p>
          <a:p>
            <a:pPr algn="ctr"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2C5A88"/>
                </a:solidFill>
              </a:rPr>
              <a:t>stop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="1" dirty="0">
                <a:solidFill>
                  <a:srgbClr val="2C5A88"/>
                </a:solidFill>
              </a:rPr>
              <a:t>searching their </a:t>
            </a:r>
            <a:r>
              <a:rPr lang="en-US" altLang="en-US" b="1" dirty="0" smtClean="0">
                <a:solidFill>
                  <a:srgbClr val="2C5A88"/>
                </a:solidFill>
              </a:rPr>
              <a:t>children,</a:t>
            </a:r>
            <a:endParaRPr lang="en-US" altLang="en-US" b="1" dirty="0">
              <a:solidFill>
                <a:srgbClr val="2C5A88"/>
              </a:solidFill>
            </a:endParaRPr>
          </a:p>
          <a:p>
            <a:pPr algn="ctr"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2C5A88"/>
                </a:solidFill>
              </a:rPr>
              <a:t>i.e., </a:t>
            </a:r>
            <a:r>
              <a:rPr lang="en-US" altLang="en-US" b="1" dirty="0">
                <a:solidFill>
                  <a:srgbClr val="170981"/>
                </a:solidFill>
              </a:rPr>
              <a:t>early termination?</a:t>
            </a:r>
          </a:p>
          <a:p>
            <a:pPr algn="ctr" defTabSz="457189">
              <a:spcBef>
                <a:spcPct val="0"/>
              </a:spcBef>
              <a:buClrTx/>
              <a:buSzTx/>
              <a:buFontTx/>
              <a:buNone/>
            </a:pPr>
            <a:endParaRPr lang="en-US" altLang="en-US" b="1" dirty="0">
              <a:solidFill>
                <a:srgbClr val="2C5A88"/>
              </a:solidFill>
              <a:latin typeface="Tahoma" pitchFamily="34" charset="0"/>
            </a:endParaRPr>
          </a:p>
        </p:txBody>
      </p:sp>
      <p:cxnSp>
        <p:nvCxnSpPr>
          <p:cNvPr id="12302" name="AutoShape 15"/>
          <p:cNvCxnSpPr>
            <a:cxnSpLocks noChangeShapeType="1"/>
            <a:stCxn id="12301" idx="1"/>
            <a:endCxn id="12293" idx="6"/>
          </p:cNvCxnSpPr>
          <p:nvPr/>
        </p:nvCxnSpPr>
        <p:spPr bwMode="auto">
          <a:xfrm flipH="1">
            <a:off x="4470400" y="2864644"/>
            <a:ext cx="711200" cy="7144"/>
          </a:xfrm>
          <a:prstGeom prst="straightConnector1">
            <a:avLst/>
          </a:prstGeom>
          <a:noFill/>
          <a:ln w="19050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3" name="AutoShape 16"/>
          <p:cNvCxnSpPr>
            <a:cxnSpLocks noChangeShapeType="1"/>
            <a:stCxn id="12301" idx="1"/>
            <a:endCxn id="12294" idx="6"/>
          </p:cNvCxnSpPr>
          <p:nvPr/>
        </p:nvCxnSpPr>
        <p:spPr bwMode="auto">
          <a:xfrm flipH="1">
            <a:off x="4470400" y="2864644"/>
            <a:ext cx="711200" cy="907256"/>
          </a:xfrm>
          <a:prstGeom prst="straightConnector1">
            <a:avLst/>
          </a:prstGeom>
          <a:noFill/>
          <a:ln w="19050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4" name="AutoShape 17"/>
          <p:cNvCxnSpPr>
            <a:cxnSpLocks noChangeShapeType="1"/>
            <a:stCxn id="12301" idx="1"/>
            <a:endCxn id="12295" idx="6"/>
          </p:cNvCxnSpPr>
          <p:nvPr/>
        </p:nvCxnSpPr>
        <p:spPr bwMode="auto">
          <a:xfrm flipH="1">
            <a:off x="4470400" y="2864644"/>
            <a:ext cx="711200" cy="2659856"/>
          </a:xfrm>
          <a:prstGeom prst="straightConnector1">
            <a:avLst/>
          </a:prstGeom>
          <a:noFill/>
          <a:ln w="19050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471508" y="1249839"/>
            <a:ext cx="10912771" cy="60655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kern="0" dirty="0" err="1" smtClean="0">
                <a:solidFill>
                  <a:srgbClr val="000000"/>
                </a:solidFill>
              </a:rPr>
              <a:t>CloseGraph</a:t>
            </a:r>
            <a:r>
              <a:rPr lang="en-US" altLang="en-US" sz="2400" kern="0" dirty="0">
                <a:solidFill>
                  <a:srgbClr val="000000"/>
                </a:solidFill>
              </a:rPr>
              <a:t>: </a:t>
            </a:r>
            <a:r>
              <a:rPr lang="en-US" altLang="en-US" sz="2400" dirty="0">
                <a:solidFill>
                  <a:srgbClr val="000000"/>
                </a:solidFill>
                <a:cs typeface="Arial" charset="0"/>
              </a:rPr>
              <a:t>Mining closed graph patterns by extending </a:t>
            </a:r>
            <a:r>
              <a:rPr lang="en-US" altLang="en-US" sz="2400" dirty="0" err="1">
                <a:solidFill>
                  <a:srgbClr val="000000"/>
                </a:solidFill>
                <a:cs typeface="Arial" charset="0"/>
              </a:rPr>
              <a:t>gSpan</a:t>
            </a:r>
            <a:r>
              <a:rPr lang="en-US" altLang="en-US" sz="2400" dirty="0">
                <a:solidFill>
                  <a:srgbClr val="000000"/>
                </a:solidFill>
                <a:cs typeface="Arial" charset="0"/>
              </a:rPr>
              <a:t> (</a:t>
            </a:r>
            <a:r>
              <a:rPr lang="en-US" altLang="en-US" sz="2400" dirty="0">
                <a:solidFill>
                  <a:srgbClr val="000000"/>
                </a:solidFill>
              </a:rPr>
              <a:t>Yan &amp; Han, KDD’03</a:t>
            </a:r>
            <a:r>
              <a:rPr lang="en-US" altLang="en-US" sz="24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5073651" y="3613666"/>
            <a:ext cx="6310627" cy="2710933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>
                <a:solidFill>
                  <a:srgbClr val="000000"/>
                </a:solidFill>
              </a:rPr>
              <a:t>Suppose </a:t>
            </a:r>
            <a:r>
              <a:rPr lang="en-US" altLang="en-US" sz="2400" dirty="0">
                <a:solidFill>
                  <a:srgbClr val="000000"/>
                </a:solidFill>
              </a:rPr>
              <a:t>G and </a:t>
            </a:r>
            <a:r>
              <a:rPr lang="en-US" altLang="en-US" sz="2400" dirty="0" smtClean="0">
                <a:solidFill>
                  <a:srgbClr val="000000"/>
                </a:solidFill>
              </a:rPr>
              <a:t>G</a:t>
            </a:r>
            <a:r>
              <a:rPr lang="en-US" alt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are frequent, </a:t>
            </a:r>
            <a:r>
              <a:rPr lang="en-US" altLang="en-US" sz="2400" dirty="0" smtClean="0">
                <a:solidFill>
                  <a:srgbClr val="000000"/>
                </a:solidFill>
              </a:rPr>
              <a:t>and G </a:t>
            </a:r>
            <a:r>
              <a:rPr lang="en-US" altLang="en-US" sz="2400" dirty="0">
                <a:solidFill>
                  <a:srgbClr val="000000"/>
                </a:solidFill>
              </a:rPr>
              <a:t>is a subgraph of </a:t>
            </a:r>
            <a:r>
              <a:rPr lang="en-US" altLang="en-US" sz="2400" dirty="0" smtClean="0">
                <a:solidFill>
                  <a:srgbClr val="000000"/>
                </a:solidFill>
              </a:rPr>
              <a:t>G</a:t>
            </a:r>
            <a:r>
              <a:rPr lang="en-US" altLang="en-US" sz="2400" baseline="-25000" dirty="0" smtClean="0">
                <a:solidFill>
                  <a:srgbClr val="000000"/>
                </a:solidFill>
              </a:rPr>
              <a:t>1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If </a:t>
            </a:r>
            <a:r>
              <a:rPr lang="en-US" altLang="en-US" sz="2400" b="1" dirty="0">
                <a:solidFill>
                  <a:srgbClr val="170981"/>
                </a:solidFill>
              </a:rPr>
              <a:t>in any part of the graph in the dataset where G occurs, </a:t>
            </a:r>
            <a:r>
              <a:rPr lang="en-US" altLang="en-US" sz="2400" b="1" dirty="0" smtClean="0">
                <a:solidFill>
                  <a:srgbClr val="170981"/>
                </a:solidFill>
              </a:rPr>
              <a:t>G</a:t>
            </a:r>
            <a:r>
              <a:rPr lang="en-US" altLang="en-US" sz="2400" b="1" baseline="-25000" dirty="0" smtClean="0">
                <a:solidFill>
                  <a:srgbClr val="170981"/>
                </a:solidFill>
              </a:rPr>
              <a:t>1</a:t>
            </a:r>
            <a:r>
              <a:rPr lang="en-US" altLang="en-US" sz="2400" b="1" dirty="0" smtClean="0">
                <a:solidFill>
                  <a:srgbClr val="170981"/>
                </a:solidFill>
              </a:rPr>
              <a:t> </a:t>
            </a:r>
            <a:r>
              <a:rPr lang="en-US" altLang="en-US" sz="2400" b="1" dirty="0">
                <a:solidFill>
                  <a:srgbClr val="170981"/>
                </a:solidFill>
              </a:rPr>
              <a:t>also occurs</a:t>
            </a:r>
            <a:r>
              <a:rPr lang="en-US" altLang="en-US" sz="2400" dirty="0">
                <a:solidFill>
                  <a:srgbClr val="000000"/>
                </a:solidFill>
              </a:rPr>
              <a:t>, then we need not grow </a:t>
            </a:r>
            <a:r>
              <a:rPr lang="en-US" altLang="en-US" sz="2400" dirty="0" smtClean="0">
                <a:solidFill>
                  <a:srgbClr val="000000"/>
                </a:solidFill>
              </a:rPr>
              <a:t>G (except some special, subtle cases), </a:t>
            </a:r>
            <a:r>
              <a:rPr lang="en-US" altLang="en-US" sz="2400" dirty="0">
                <a:solidFill>
                  <a:srgbClr val="000000"/>
                </a:solidFill>
              </a:rPr>
              <a:t>since none of G’s children will be closed except those of </a:t>
            </a:r>
            <a:r>
              <a:rPr lang="en-US" altLang="en-US" sz="2400" dirty="0" smtClean="0">
                <a:solidFill>
                  <a:srgbClr val="000000"/>
                </a:solidFill>
              </a:rPr>
              <a:t>G</a:t>
            </a:r>
            <a:r>
              <a:rPr lang="en-US" altLang="en-US" sz="2400" baseline="-25000" dirty="0" smtClean="0">
                <a:solidFill>
                  <a:srgbClr val="000000"/>
                </a:solidFill>
              </a:rPr>
              <a:t>1</a:t>
            </a:r>
            <a:endParaRPr lang="en-US" altLang="en-US" sz="240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8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304800"/>
            <a:ext cx="123952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Experiment and Performance Comparison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47347"/>
            <a:ext cx="10917646" cy="1752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The AIDS antiviral screen compound dataset from NCI/NIH</a:t>
            </a:r>
          </a:p>
          <a:p>
            <a:pPr eaLnBrk="1" hangingPunct="1"/>
            <a:r>
              <a:rPr lang="en-US" altLang="en-US" sz="2400" dirty="0" smtClean="0"/>
              <a:t>The dataset contains 43,905 chemical compounds</a:t>
            </a:r>
          </a:p>
          <a:p>
            <a:pPr eaLnBrk="1" hangingPunct="1"/>
            <a:r>
              <a:rPr lang="en-US" altLang="en-US" sz="2400" dirty="0" smtClean="0"/>
              <a:t>Discovered Patterns: The smaller minimum support, the bigger and more interesting subgraph patterns discovered</a:t>
            </a:r>
          </a:p>
          <a:p>
            <a:pPr eaLnBrk="1" hangingPunct="1">
              <a:spcAft>
                <a:spcPts val="600"/>
              </a:spcAft>
            </a:pPr>
            <a:endParaRPr lang="en-US" altLang="en-US" dirty="0" smtClean="0"/>
          </a:p>
        </p:txBody>
      </p:sp>
      <p:pic>
        <p:nvPicPr>
          <p:cNvPr id="14341" name="Picture 3" descr="mol_ca_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234" y="2821575"/>
            <a:ext cx="3932767" cy="130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4" descr="mol_ca_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1" y="2960914"/>
            <a:ext cx="2266949" cy="111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5" descr="mol_ca_8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3057525"/>
            <a:ext cx="1718733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 Box 6"/>
          <p:cNvSpPr txBox="1">
            <a:spLocks noChangeArrowheads="1"/>
          </p:cNvSpPr>
          <p:nvPr/>
        </p:nvSpPr>
        <p:spPr bwMode="auto">
          <a:xfrm>
            <a:off x="1439333" y="3057525"/>
            <a:ext cx="631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2C5A88"/>
                </a:solidFill>
                <a:cs typeface="Arial" charset="0"/>
              </a:rPr>
              <a:t>20%</a:t>
            </a:r>
          </a:p>
        </p:txBody>
      </p:sp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4076700" y="3040063"/>
            <a:ext cx="631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2C5A88"/>
                </a:solidFill>
                <a:cs typeface="Arial" charset="0"/>
              </a:rPr>
              <a:t>10%</a:t>
            </a:r>
          </a:p>
        </p:txBody>
      </p:sp>
      <p:sp>
        <p:nvSpPr>
          <p:cNvPr id="14346" name="Text Box 8"/>
          <p:cNvSpPr txBox="1">
            <a:spLocks noChangeArrowheads="1"/>
          </p:cNvSpPr>
          <p:nvPr/>
        </p:nvSpPr>
        <p:spPr bwMode="auto">
          <a:xfrm>
            <a:off x="7291917" y="3040063"/>
            <a:ext cx="5020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2C5A88"/>
                </a:solidFill>
                <a:cs typeface="Arial" charset="0"/>
              </a:rPr>
              <a:t>5%</a:t>
            </a:r>
          </a:p>
        </p:txBody>
      </p:sp>
      <p:graphicFrame>
        <p:nvGraphicFramePr>
          <p:cNvPr id="14347" name="Object 4"/>
          <p:cNvGraphicFramePr>
            <a:graphicFrameLocks noChangeAspect="1"/>
          </p:cNvGraphicFramePr>
          <p:nvPr/>
        </p:nvGraphicFramePr>
        <p:xfrm>
          <a:off x="1219201" y="4495801"/>
          <a:ext cx="4042833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2" name="Chart" r:id="rId7" imgW="6419959" imgH="4629227" progId="MSGraph.Chart.8">
                  <p:embed followColorScheme="full"/>
                </p:oleObj>
              </mc:Choice>
              <mc:Fallback>
                <p:oleObj name="Chart" r:id="rId7" imgW="6419959" imgH="4629227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1" y="4495801"/>
                        <a:ext cx="4042833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8" name="Text Box 5"/>
          <p:cNvSpPr txBox="1">
            <a:spLocks noChangeArrowheads="1"/>
          </p:cNvSpPr>
          <p:nvPr/>
        </p:nvSpPr>
        <p:spPr bwMode="auto">
          <a:xfrm>
            <a:off x="2438400" y="6553200"/>
            <a:ext cx="1733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1E3D5C"/>
                </a:solidFill>
                <a:cs typeface="Arial" charset="0"/>
              </a:rPr>
              <a:t>Minimum support</a:t>
            </a:r>
          </a:p>
        </p:txBody>
      </p:sp>
      <p:sp>
        <p:nvSpPr>
          <p:cNvPr id="14349" name="Text Box 6"/>
          <p:cNvSpPr txBox="1">
            <a:spLocks noChangeArrowheads="1"/>
          </p:cNvSpPr>
          <p:nvPr/>
        </p:nvSpPr>
        <p:spPr bwMode="auto">
          <a:xfrm rot="-5400000">
            <a:off x="2939" y="5498892"/>
            <a:ext cx="18673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1E3D5C"/>
                </a:solidFill>
                <a:cs typeface="Arial" charset="0"/>
              </a:rPr>
              <a:t>Number of patterns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1200" y="4114800"/>
            <a:ext cx="53848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57189">
              <a:defRPr/>
            </a:pP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# of Patterns: Frequent vs. Closed</a:t>
            </a:r>
          </a:p>
        </p:txBody>
      </p:sp>
      <p:graphicFrame>
        <p:nvGraphicFramePr>
          <p:cNvPr id="14351" name="Object 2"/>
          <p:cNvGraphicFramePr>
            <a:graphicFrameLocks noChangeAspect="1"/>
          </p:cNvGraphicFramePr>
          <p:nvPr/>
        </p:nvGraphicFramePr>
        <p:xfrm>
          <a:off x="7010400" y="4495801"/>
          <a:ext cx="4064000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3" name="Chart" r:id="rId9" imgW="10829819" imgH="7505803" progId="MSGraph.Chart.8">
                  <p:embed followColorScheme="full"/>
                </p:oleObj>
              </mc:Choice>
              <mc:Fallback>
                <p:oleObj name="Chart" r:id="rId9" imgW="10829819" imgH="7505803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495801"/>
                        <a:ext cx="4064000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2" name="Text Box 6"/>
          <p:cNvSpPr txBox="1">
            <a:spLocks noChangeArrowheads="1"/>
          </p:cNvSpPr>
          <p:nvPr/>
        </p:nvSpPr>
        <p:spPr bwMode="auto">
          <a:xfrm rot="-5400000">
            <a:off x="6185103" y="5332205"/>
            <a:ext cx="14029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1E3D5C"/>
                </a:solidFill>
                <a:cs typeface="Arial" charset="0"/>
              </a:rPr>
              <a:t>Run time (sec)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7379208" y="4191000"/>
            <a:ext cx="335584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defTabSz="457189" eaLnBrk="1" hangingPunct="1">
              <a:defRPr/>
            </a:pPr>
            <a:r>
              <a:rPr lang="en-US" sz="2000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Runtime: Frequent vs. Closed</a:t>
            </a:r>
          </a:p>
        </p:txBody>
      </p:sp>
      <p:sp>
        <p:nvSpPr>
          <p:cNvPr id="14354" name="Text Box 5"/>
          <p:cNvSpPr txBox="1">
            <a:spLocks noChangeArrowheads="1"/>
          </p:cNvSpPr>
          <p:nvPr/>
        </p:nvSpPr>
        <p:spPr bwMode="auto">
          <a:xfrm>
            <a:off x="8411633" y="6518276"/>
            <a:ext cx="1733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1E3D5C"/>
                </a:solidFill>
                <a:cs typeface="Arial" charset="0"/>
              </a:rPr>
              <a:t>Minimum support</a:t>
            </a:r>
          </a:p>
        </p:txBody>
      </p:sp>
    </p:spTree>
    <p:extLst>
      <p:ext uri="{BB962C8B-B14F-4D97-AF65-F5344CB8AC3E}">
        <p14:creationId xmlns:p14="http://schemas.microsoft.com/office/powerpoint/2010/main" val="397525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4000" dirty="0"/>
              <a:t>Chapter 7 : Advanced Frequent Pattern Mining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7688" y="1371600"/>
            <a:ext cx="10532282" cy="507492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Pattern Mining: A Road Map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Mining Diverse Patterns</a:t>
            </a:r>
            <a:endParaRPr lang="en-US" altLang="en-US" sz="2800" dirty="0"/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Constraint-Based Frequent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Mining High-Dimensional Data and Colossal Patterns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 smtClean="0"/>
              <a:t>Sequential </a:t>
            </a:r>
            <a:r>
              <a:rPr lang="en-US" altLang="en-US" sz="2800" dirty="0"/>
              <a:t>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Graph Pattern Mining</a:t>
            </a:r>
          </a:p>
          <a:p>
            <a:pPr marL="457200" indent="-457200">
              <a:lnSpc>
                <a:spcPct val="15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2" name="Striped Right Arrow 1"/>
          <p:cNvSpPr/>
          <p:nvPr/>
        </p:nvSpPr>
        <p:spPr>
          <a:xfrm rot="9075611">
            <a:off x="2896668" y="5636298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4957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11176000" cy="68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References (I)  Mining Diverse Patterns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266" y="1129838"/>
            <a:ext cx="10976034" cy="5659582"/>
          </a:xfrm>
        </p:spPr>
        <p:txBody>
          <a:bodyPr/>
          <a:lstStyle/>
          <a:p>
            <a:pPr marL="457200" indent="-457200" eaLnBrk="1" hangingPunct="1">
              <a:spcAft>
                <a:spcPts val="600"/>
              </a:spcAft>
            </a:pPr>
            <a:r>
              <a:rPr lang="en-US" altLang="en-US" sz="2400" dirty="0" smtClean="0"/>
              <a:t>R. </a:t>
            </a:r>
            <a:r>
              <a:rPr lang="en-US" altLang="en-US" sz="2400" dirty="0" err="1" smtClean="0"/>
              <a:t>Srikant</a:t>
            </a:r>
            <a:r>
              <a:rPr lang="en-US" altLang="en-US" sz="2400" dirty="0" smtClean="0"/>
              <a:t> and R. Agrawal, “Mining generalized association rules”, VLDB'95</a:t>
            </a:r>
          </a:p>
          <a:p>
            <a:pPr marL="457200" indent="-457200" eaLnBrk="1" hangingPunct="1">
              <a:spcAft>
                <a:spcPts val="600"/>
              </a:spcAft>
            </a:pPr>
            <a:r>
              <a:rPr lang="en-US" altLang="en-US" sz="2400" dirty="0" smtClean="0"/>
              <a:t>Y. </a:t>
            </a:r>
            <a:r>
              <a:rPr lang="en-US" altLang="en-US" sz="2400" dirty="0" err="1" smtClean="0"/>
              <a:t>Aumann</a:t>
            </a:r>
            <a:r>
              <a:rPr lang="en-US" altLang="en-US" sz="2400" dirty="0" smtClean="0"/>
              <a:t> and Y. </a:t>
            </a:r>
            <a:r>
              <a:rPr lang="en-US" altLang="en-US" sz="2400" dirty="0" err="1" smtClean="0"/>
              <a:t>Lindell</a:t>
            </a:r>
            <a:r>
              <a:rPr lang="en-US" altLang="en-US" sz="2400" dirty="0" smtClean="0"/>
              <a:t>, “A Statistical Theory for Quantitative Association Rules”, KDD'99</a:t>
            </a:r>
          </a:p>
          <a:p>
            <a:pPr marL="457200" indent="-457200">
              <a:spcAft>
                <a:spcPts val="600"/>
              </a:spcAft>
            </a:pPr>
            <a:r>
              <a:rPr lang="en-US" sz="2400" dirty="0"/>
              <a:t>K. Wang, Y. He, J. </a:t>
            </a:r>
            <a:r>
              <a:rPr lang="en-US" sz="2400" dirty="0" smtClean="0"/>
              <a:t>Han, “Pushing </a:t>
            </a:r>
            <a:r>
              <a:rPr lang="en-US" sz="2400" dirty="0"/>
              <a:t>Support Constraints Into Association Rules </a:t>
            </a:r>
            <a:r>
              <a:rPr lang="en-US" sz="2400" dirty="0" smtClean="0"/>
              <a:t>Mining”, </a:t>
            </a:r>
            <a:r>
              <a:rPr lang="en-US" sz="2400" dirty="0"/>
              <a:t>IEEE Trans. </a:t>
            </a:r>
            <a:r>
              <a:rPr lang="en-US" sz="2400" dirty="0" smtClean="0"/>
              <a:t>Knowledge and Data </a:t>
            </a:r>
            <a:r>
              <a:rPr lang="en-US" sz="2400" dirty="0"/>
              <a:t>Eng. 15(3): </a:t>
            </a:r>
            <a:r>
              <a:rPr lang="en-US" sz="2400" dirty="0" smtClean="0"/>
              <a:t>642-658, 2003</a:t>
            </a:r>
            <a:endParaRPr lang="en-US" sz="2400" dirty="0"/>
          </a:p>
          <a:p>
            <a:pPr marL="457200" indent="-457200">
              <a:spcAft>
                <a:spcPts val="600"/>
              </a:spcAft>
            </a:pPr>
            <a:r>
              <a:rPr lang="en-US" altLang="en-US" sz="2400" dirty="0" smtClean="0"/>
              <a:t>D</a:t>
            </a:r>
            <a:r>
              <a:rPr lang="en-US" altLang="en-US" sz="2400" dirty="0"/>
              <a:t>. Xin, J. Han, X. Yan and H. Cheng, "On Compressing Frequent Patterns", Knowledge and Data Engineering, 60(1): 5-29, 2007</a:t>
            </a:r>
          </a:p>
          <a:p>
            <a:pPr marL="457200" indent="-457200">
              <a:spcAft>
                <a:spcPts val="600"/>
              </a:spcAft>
            </a:pPr>
            <a:r>
              <a:rPr lang="en-US" altLang="en-US" sz="2400" dirty="0"/>
              <a:t>D. Xin, H. Cheng, X. Yan, and J. Han, "Extracting Redundancy-Aware Top-K Patterns", KDD'06</a:t>
            </a:r>
          </a:p>
          <a:p>
            <a:pPr marL="457200" indent="-457200" eaLnBrk="1" hangingPunct="1">
              <a:spcAft>
                <a:spcPts val="600"/>
              </a:spcAft>
            </a:pPr>
            <a:r>
              <a:rPr lang="en-US" altLang="en-US" sz="2400" dirty="0" smtClean="0"/>
              <a:t>J. Han, H. Cheng, D. Xin, and X. Yan, "Frequent Pattern Mining: Current Status and Future Directions", Data Mining and Knowledge Discovery, 15(1): 55-86, 2007</a:t>
            </a:r>
          </a:p>
          <a:p>
            <a:pPr marL="457200" indent="-457200">
              <a:spcAft>
                <a:spcPts val="600"/>
              </a:spcAft>
            </a:pPr>
            <a:r>
              <a:rPr lang="en-US" altLang="en-US" sz="2400" dirty="0"/>
              <a:t>F. Zhu, X. Yan, J. Han, P. S. Yu, and H. Cheng, “Mining Colossal Frequent Patterns by Core Pattern Fusion”, </a:t>
            </a:r>
            <a:r>
              <a:rPr lang="en-US" altLang="en-US" sz="2400" dirty="0" smtClean="0"/>
              <a:t>ICDE'07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222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-445770" y="80010"/>
            <a:ext cx="12927330" cy="8305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800" dirty="0"/>
              <a:t>References </a:t>
            </a:r>
            <a:r>
              <a:rPr lang="en-US" altLang="en-US" sz="3800" dirty="0" smtClean="0"/>
              <a:t>(II</a:t>
            </a:r>
            <a:r>
              <a:rPr lang="en-US" altLang="en-US" sz="3800" dirty="0"/>
              <a:t>) Constraint-Based Frequent Pattern </a:t>
            </a:r>
            <a:r>
              <a:rPr lang="en-US" altLang="en-US" sz="3800" dirty="0" smtClean="0"/>
              <a:t>Mining</a:t>
            </a:r>
            <a:endParaRPr lang="en-GB" sz="3800" dirty="0">
              <a:ea typeface="ＭＳ Ｐゴシック" charset="0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498764" y="1117603"/>
            <a:ext cx="11342716" cy="556028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 smtClean="0"/>
              <a:t>R. </a:t>
            </a:r>
            <a:r>
              <a:rPr lang="en-US" altLang="en-US" sz="2400" dirty="0" err="1" smtClean="0"/>
              <a:t>Srikant</a:t>
            </a:r>
            <a:r>
              <a:rPr lang="en-US" altLang="en-US" sz="2400" dirty="0" smtClean="0"/>
              <a:t>, Q. Vu, and R. Agrawal, “Mining association rules with item constraints”, KDD'97</a:t>
            </a:r>
          </a:p>
          <a:p>
            <a:pPr eaLnBrk="1" hangingPunct="1">
              <a:defRPr/>
            </a:pPr>
            <a:r>
              <a:rPr lang="en-US" altLang="en-US" sz="2400" dirty="0" smtClean="0"/>
              <a:t>R. Ng, L.V.S. </a:t>
            </a:r>
            <a:r>
              <a:rPr lang="en-US" altLang="en-US" sz="2400" dirty="0" err="1" smtClean="0"/>
              <a:t>Lakshmanan</a:t>
            </a:r>
            <a:r>
              <a:rPr lang="en-US" altLang="en-US" sz="2400" dirty="0" smtClean="0"/>
              <a:t>, J. Han &amp; A. Pang, “Exploratory mining and pruning optimizations of constrained association rules”, SIGMOD’98</a:t>
            </a:r>
          </a:p>
          <a:p>
            <a:pPr eaLnBrk="1" hangingPunct="1">
              <a:defRPr/>
            </a:pPr>
            <a:r>
              <a:rPr lang="en-US" altLang="en-US" sz="2400" dirty="0" smtClean="0"/>
              <a:t>G. </a:t>
            </a:r>
            <a:r>
              <a:rPr lang="en-US" altLang="en-US" sz="2400" dirty="0" err="1" smtClean="0"/>
              <a:t>Grahne</a:t>
            </a:r>
            <a:r>
              <a:rPr lang="en-US" altLang="en-US" sz="2400" dirty="0" smtClean="0"/>
              <a:t>, L. </a:t>
            </a:r>
            <a:r>
              <a:rPr lang="en-US" altLang="en-US" sz="2400" dirty="0" err="1" smtClean="0"/>
              <a:t>Lakshmanan</a:t>
            </a:r>
            <a:r>
              <a:rPr lang="en-US" altLang="en-US" sz="2400" dirty="0" smtClean="0"/>
              <a:t>, and X. Wang, “Efficient mining of constrained correlated sets”, ICDE'00</a:t>
            </a:r>
          </a:p>
          <a:p>
            <a:pPr eaLnBrk="1" hangingPunct="1">
              <a:defRPr/>
            </a:pPr>
            <a:r>
              <a:rPr lang="en-US" altLang="en-US" sz="2400" dirty="0" smtClean="0"/>
              <a:t>J. Pei, J. Han, and L. V. S. </a:t>
            </a:r>
            <a:r>
              <a:rPr lang="en-US" altLang="en-US" sz="2400" dirty="0" err="1" smtClean="0"/>
              <a:t>Lakshmanan</a:t>
            </a:r>
            <a:r>
              <a:rPr lang="en-US" altLang="en-US" sz="2400" dirty="0" smtClean="0"/>
              <a:t>, “Mining Frequent </a:t>
            </a:r>
            <a:r>
              <a:rPr lang="en-US" altLang="en-US" sz="2400" dirty="0" err="1" smtClean="0"/>
              <a:t>Itemsets</a:t>
            </a:r>
            <a:r>
              <a:rPr lang="en-US" altLang="en-US" sz="2400" dirty="0" smtClean="0"/>
              <a:t> with Convertible Constraints”, ICDE'01</a:t>
            </a:r>
          </a:p>
          <a:p>
            <a:pPr eaLnBrk="1" hangingPunct="1">
              <a:defRPr/>
            </a:pPr>
            <a:r>
              <a:rPr lang="en-US" altLang="en-US" sz="2400" dirty="0" smtClean="0">
                <a:cs typeface="Times New Roman" pitchFamily="18" charset="0"/>
              </a:rPr>
              <a:t>J. Pei, J. Han, and W. Wang, “Mining Sequential Patterns with Constraints in Large Databases”, CIKM'02</a:t>
            </a:r>
          </a:p>
          <a:p>
            <a:pPr eaLnBrk="1" hangingPunct="1">
              <a:defRPr/>
            </a:pPr>
            <a:r>
              <a:rPr lang="en-US" altLang="en-US" sz="2400" dirty="0" smtClean="0"/>
              <a:t>F. </a:t>
            </a:r>
            <a:r>
              <a:rPr lang="en-US" altLang="en-US" sz="2400" dirty="0" err="1" smtClean="0"/>
              <a:t>Bonchi</a:t>
            </a:r>
            <a:r>
              <a:rPr lang="en-US" altLang="en-US" sz="2400" dirty="0" smtClean="0"/>
              <a:t>, F. </a:t>
            </a:r>
            <a:r>
              <a:rPr lang="en-US" altLang="en-US" sz="2400" dirty="0" err="1" smtClean="0"/>
              <a:t>Giannotti</a:t>
            </a:r>
            <a:r>
              <a:rPr lang="en-US" altLang="en-US" sz="2400" dirty="0" smtClean="0"/>
              <a:t>, A. </a:t>
            </a:r>
            <a:r>
              <a:rPr lang="en-US" altLang="en-US" sz="2400" dirty="0" err="1" smtClean="0"/>
              <a:t>Mazzanti</a:t>
            </a:r>
            <a:r>
              <a:rPr lang="en-US" altLang="en-US" sz="2400" dirty="0" smtClean="0"/>
              <a:t>, and D. </a:t>
            </a:r>
            <a:r>
              <a:rPr lang="en-US" altLang="en-US" sz="2400" dirty="0" err="1" smtClean="0"/>
              <a:t>Pedreschi</a:t>
            </a:r>
            <a:r>
              <a:rPr lang="en-US" altLang="en-US" sz="2400" dirty="0" smtClean="0"/>
              <a:t>, “</a:t>
            </a:r>
            <a:r>
              <a:rPr lang="en-US" altLang="en-US" sz="2400" dirty="0" err="1" smtClean="0"/>
              <a:t>ExAnte</a:t>
            </a:r>
            <a:r>
              <a:rPr lang="en-US" altLang="en-US" sz="2400" dirty="0" smtClean="0"/>
              <a:t>: Anticipated Data Reduction in Constrained Pattern Mining”, PKDD'03</a:t>
            </a:r>
          </a:p>
          <a:p>
            <a:pPr eaLnBrk="1" hangingPunct="1">
              <a:defRPr/>
            </a:pPr>
            <a:r>
              <a:rPr lang="en-US" altLang="en-US" sz="2400" dirty="0" smtClean="0"/>
              <a:t>F. Zhu, X. Yan, J. Han, and P. S. Yu, “</a:t>
            </a:r>
            <a:r>
              <a:rPr lang="en-US" altLang="en-US" sz="2400" dirty="0" err="1" smtClean="0"/>
              <a:t>gPrune</a:t>
            </a:r>
            <a:r>
              <a:rPr lang="en-US" altLang="en-US" sz="2400" dirty="0" smtClean="0"/>
              <a:t>: A Constraint Pushing Framework for Graph Pattern Mining”, PAKDD'07</a:t>
            </a:r>
          </a:p>
        </p:txBody>
      </p:sp>
    </p:spTree>
    <p:extLst>
      <p:ext uri="{BB962C8B-B14F-4D97-AF65-F5344CB8AC3E}">
        <p14:creationId xmlns:p14="http://schemas.microsoft.com/office/powerpoint/2010/main" val="10437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37820" y="281940"/>
            <a:ext cx="11508317" cy="685800"/>
          </a:xfrm>
        </p:spPr>
        <p:txBody>
          <a:bodyPr>
            <a:normAutofit/>
          </a:bodyPr>
          <a:lstStyle/>
          <a:p>
            <a:r>
              <a:rPr lang="en-US" altLang="en-US" dirty="0"/>
              <a:t>References (</a:t>
            </a:r>
            <a:r>
              <a:rPr lang="en-US" altLang="en-US" dirty="0" smtClean="0"/>
              <a:t>III)  Sequential Pattern Mining</a:t>
            </a:r>
            <a:endParaRPr lang="en-GB" altLang="en-US" dirty="0" smtClean="0">
              <a:ea typeface="MS PGothic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1759" y="1144384"/>
            <a:ext cx="10880437" cy="5599315"/>
          </a:xfrm>
        </p:spPr>
        <p:txBody>
          <a:bodyPr/>
          <a:lstStyle/>
          <a:p>
            <a:pPr eaLnBrk="1" hangingPunct="1"/>
            <a:r>
              <a:rPr lang="en-US" altLang="en-US" sz="2200" dirty="0" smtClean="0"/>
              <a:t>R. </a:t>
            </a:r>
            <a:r>
              <a:rPr lang="en-US" altLang="en-US" sz="2200" dirty="0" err="1" smtClean="0"/>
              <a:t>Srikant</a:t>
            </a:r>
            <a:r>
              <a:rPr lang="en-US" altLang="en-US" sz="2200" dirty="0" smtClean="0"/>
              <a:t> and R. Agrawal, “Mining sequential patterns: Generalizations and performance improvements”, EDBT’96</a:t>
            </a:r>
          </a:p>
          <a:p>
            <a:r>
              <a:rPr lang="en-US" altLang="en-US" sz="2200" dirty="0"/>
              <a:t>M. </a:t>
            </a:r>
            <a:r>
              <a:rPr lang="en-US" altLang="en-US" sz="2200" dirty="0" err="1"/>
              <a:t>Zaki</a:t>
            </a:r>
            <a:r>
              <a:rPr lang="en-US" altLang="en-US" sz="2200" dirty="0"/>
              <a:t>, “SPADE: An Efficient Algorithm for Mining Frequent Sequences”, Machine Learning, 2001</a:t>
            </a:r>
            <a:endParaRPr lang="en-US" altLang="en-US" sz="2200" dirty="0">
              <a:cs typeface="Times New Roman" pitchFamily="18" charset="0"/>
            </a:endParaRPr>
          </a:p>
          <a:p>
            <a:r>
              <a:rPr lang="en-US" altLang="en-US" sz="2200" dirty="0" smtClean="0"/>
              <a:t>J</a:t>
            </a:r>
            <a:r>
              <a:rPr lang="en-US" altLang="en-US" sz="2200" dirty="0"/>
              <a:t>. Pei, J. Han, B. </a:t>
            </a:r>
            <a:r>
              <a:rPr lang="en-US" altLang="en-US" sz="2200" dirty="0" err="1"/>
              <a:t>Mortazavi-Asl</a:t>
            </a:r>
            <a:r>
              <a:rPr lang="en-US" altLang="en-US" sz="2200" dirty="0"/>
              <a:t>, J. Wang, H. Pinto, Q. Chen, U.  </a:t>
            </a:r>
            <a:r>
              <a:rPr lang="en-US" altLang="en-US" sz="2200" dirty="0" err="1"/>
              <a:t>Dayal</a:t>
            </a:r>
            <a:r>
              <a:rPr lang="en-US" altLang="en-US" sz="2200" dirty="0"/>
              <a:t>, and M.-C. Hsu, "Mining Sequential Patterns by Pattern-Growth: The </a:t>
            </a:r>
            <a:r>
              <a:rPr lang="en-US" altLang="en-US" sz="2200" dirty="0" err="1"/>
              <a:t>PrefixSpan</a:t>
            </a:r>
            <a:r>
              <a:rPr lang="en-US" altLang="en-US" sz="2200" dirty="0"/>
              <a:t> Approach", IEEE TKDE, 16(10), 2004</a:t>
            </a:r>
          </a:p>
          <a:p>
            <a:pPr eaLnBrk="1" hangingPunct="1"/>
            <a:r>
              <a:rPr lang="en-US" altLang="en-US" sz="2200" dirty="0" smtClean="0">
                <a:cs typeface="Times New Roman" pitchFamily="18" charset="0"/>
              </a:rPr>
              <a:t>X. Yan, J. Han, and R. </a:t>
            </a:r>
            <a:r>
              <a:rPr lang="en-US" altLang="en-US" sz="2200" dirty="0" err="1" smtClean="0">
                <a:cs typeface="Times New Roman" pitchFamily="18" charset="0"/>
              </a:rPr>
              <a:t>Afshar</a:t>
            </a:r>
            <a:r>
              <a:rPr lang="en-US" altLang="en-US" sz="2200" dirty="0" smtClean="0">
                <a:cs typeface="Times New Roman" pitchFamily="18" charset="0"/>
              </a:rPr>
              <a:t>, “</a:t>
            </a:r>
            <a:r>
              <a:rPr lang="en-US" altLang="en-US" sz="2200" dirty="0" err="1" smtClean="0">
                <a:cs typeface="Times New Roman" pitchFamily="18" charset="0"/>
              </a:rPr>
              <a:t>CloSpan</a:t>
            </a:r>
            <a:r>
              <a:rPr lang="en-US" altLang="en-US" sz="2200" dirty="0" smtClean="0">
                <a:cs typeface="Times New Roman" pitchFamily="18" charset="0"/>
              </a:rPr>
              <a:t>: Mining Closed Sequential Patterns in Large Datasets”, SDM'03</a:t>
            </a:r>
          </a:p>
          <a:p>
            <a:pPr>
              <a:defRPr/>
            </a:pPr>
            <a:r>
              <a:rPr lang="en-US" altLang="en-US" sz="2200" dirty="0"/>
              <a:t>J. Pei, J. Han, and W. Wang, "Constraint-based sequential pattern mining: the pattern-growth methods", J. Int. Inf. Sys., 28(2), 2007</a:t>
            </a:r>
          </a:p>
          <a:p>
            <a:r>
              <a:rPr lang="en-US" altLang="en-US" sz="2200" dirty="0"/>
              <a:t>M. N. </a:t>
            </a:r>
            <a:r>
              <a:rPr lang="en-US" altLang="en-US" sz="2200" dirty="0" err="1"/>
              <a:t>Garofalakis</a:t>
            </a:r>
            <a:r>
              <a:rPr lang="en-US" altLang="en-US" sz="2200" dirty="0"/>
              <a:t>, R. </a:t>
            </a:r>
            <a:r>
              <a:rPr lang="en-US" altLang="en-US" sz="2200" dirty="0" err="1"/>
              <a:t>Rastogi</a:t>
            </a:r>
            <a:r>
              <a:rPr lang="en-US" altLang="en-US" sz="2200" dirty="0"/>
              <a:t>, K. Shim: Mining Sequential Patterns with Regular Expression Constraints. IEEE Trans. </a:t>
            </a:r>
            <a:r>
              <a:rPr lang="en-US" altLang="en-US" sz="2200" dirty="0" err="1"/>
              <a:t>Knowl</a:t>
            </a:r>
            <a:r>
              <a:rPr lang="en-US" altLang="en-US" sz="2200" dirty="0"/>
              <a:t>. Data Eng. 14(3), 2002</a:t>
            </a:r>
          </a:p>
          <a:p>
            <a:r>
              <a:rPr lang="en-US" altLang="en-US" sz="2200" dirty="0"/>
              <a:t>H. </a:t>
            </a:r>
            <a:r>
              <a:rPr lang="en-US" altLang="en-US" sz="2200" dirty="0" err="1"/>
              <a:t>Mannila</a:t>
            </a:r>
            <a:r>
              <a:rPr lang="en-US" altLang="en-US" sz="2200" dirty="0"/>
              <a:t>, H. </a:t>
            </a:r>
            <a:r>
              <a:rPr lang="en-US" altLang="en-US" sz="2200" dirty="0" err="1"/>
              <a:t>Toivonen</a:t>
            </a:r>
            <a:r>
              <a:rPr lang="en-US" altLang="en-US" sz="2200" dirty="0"/>
              <a:t>, and A. I. </a:t>
            </a:r>
            <a:r>
              <a:rPr lang="en-US" altLang="en-US" sz="2200" dirty="0" err="1"/>
              <a:t>Verkamo</a:t>
            </a:r>
            <a:r>
              <a:rPr lang="en-US" altLang="en-US" sz="2200" dirty="0"/>
              <a:t>, “Discovery of frequent episodes in event sequences”, Data Mining and Knowledge Discovery, </a:t>
            </a:r>
            <a:r>
              <a:rPr lang="en-US" altLang="en-US" sz="2200" dirty="0" smtClean="0"/>
              <a:t>1997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956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7498"/>
            <a:ext cx="12192000" cy="601662"/>
          </a:xfrm>
        </p:spPr>
        <p:txBody>
          <a:bodyPr>
            <a:noAutofit/>
          </a:bodyPr>
          <a:lstStyle/>
          <a:p>
            <a:r>
              <a:rPr lang="en-US" altLang="en-US" dirty="0"/>
              <a:t>References (III)  </a:t>
            </a:r>
            <a:r>
              <a:rPr lang="en-US" altLang="en-US" dirty="0" smtClean="0"/>
              <a:t>Graph Pattern </a:t>
            </a:r>
            <a:r>
              <a:rPr lang="en-US" altLang="en-US" dirty="0"/>
              <a:t>Mining</a:t>
            </a:r>
            <a:endParaRPr lang="en-US" altLang="en-US" sz="3200" dirty="0" smtClean="0">
              <a:solidFill>
                <a:srgbClr val="FF0000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855" y="1146317"/>
            <a:ext cx="11166830" cy="531658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200" dirty="0" smtClean="0"/>
              <a:t>C. </a:t>
            </a:r>
            <a:r>
              <a:rPr lang="en-US" altLang="en-US" sz="2200" dirty="0" err="1" smtClean="0"/>
              <a:t>Borgelt</a:t>
            </a:r>
            <a:r>
              <a:rPr lang="en-US" altLang="en-US" sz="2200" dirty="0" smtClean="0"/>
              <a:t> and M. R. Berthold, Mining molecular fragments: Finding relevant substructures of molecules, ICDM'02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 smtClean="0"/>
              <a:t>J. </a:t>
            </a:r>
            <a:r>
              <a:rPr lang="en-US" altLang="en-US" sz="2200" dirty="0" err="1" smtClean="0"/>
              <a:t>Huan</a:t>
            </a:r>
            <a:r>
              <a:rPr lang="en-US" altLang="en-US" sz="2200" dirty="0" smtClean="0"/>
              <a:t>, W. Wang, and J. </a:t>
            </a:r>
            <a:r>
              <a:rPr lang="en-US" altLang="en-US" sz="2200" dirty="0" err="1" smtClean="0"/>
              <a:t>Prins</a:t>
            </a:r>
            <a:r>
              <a:rPr lang="en-US" altLang="en-US" sz="2200" dirty="0" smtClean="0"/>
              <a:t>. Efficient mining of frequent subgraph in the presence of isomorphism, ICDM'03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 smtClean="0"/>
              <a:t>A. </a:t>
            </a:r>
            <a:r>
              <a:rPr lang="en-US" altLang="en-US" sz="2200" dirty="0" err="1" smtClean="0"/>
              <a:t>Inokuchi</a:t>
            </a:r>
            <a:r>
              <a:rPr lang="en-US" altLang="en-US" sz="2200" dirty="0" smtClean="0"/>
              <a:t>, T. </a:t>
            </a:r>
            <a:r>
              <a:rPr lang="en-US" altLang="en-US" sz="2200" dirty="0" err="1" smtClean="0"/>
              <a:t>Washio</a:t>
            </a:r>
            <a:r>
              <a:rPr lang="en-US" altLang="en-US" sz="2200" dirty="0" smtClean="0"/>
              <a:t>, and H. </a:t>
            </a:r>
            <a:r>
              <a:rPr lang="en-US" altLang="en-US" sz="2200" dirty="0" err="1" smtClean="0"/>
              <a:t>Motoda</a:t>
            </a:r>
            <a:r>
              <a:rPr lang="en-US" altLang="en-US" sz="2200" dirty="0" smtClean="0"/>
              <a:t>. An </a:t>
            </a:r>
            <a:r>
              <a:rPr lang="en-US" altLang="en-US" sz="2200" dirty="0" err="1" smtClean="0"/>
              <a:t>apriori</a:t>
            </a:r>
            <a:r>
              <a:rPr lang="en-US" altLang="en-US" sz="2200" dirty="0" smtClean="0"/>
              <a:t>-based algorithm for mining frequent substructures from graph data, PKDD'00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 smtClean="0"/>
              <a:t>M. </a:t>
            </a:r>
            <a:r>
              <a:rPr lang="en-US" altLang="en-US" sz="2200" dirty="0" err="1" smtClean="0"/>
              <a:t>Kuramochi</a:t>
            </a:r>
            <a:r>
              <a:rPr lang="en-US" altLang="en-US" sz="2200" dirty="0" smtClean="0"/>
              <a:t> and G. </a:t>
            </a:r>
            <a:r>
              <a:rPr lang="en-US" altLang="en-US" sz="2200" dirty="0" err="1" smtClean="0"/>
              <a:t>Karypis</a:t>
            </a:r>
            <a:r>
              <a:rPr lang="en-US" altLang="en-US" sz="2200" dirty="0" smtClean="0"/>
              <a:t>. Frequent subgraph discovery, ICDM'01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 smtClean="0"/>
              <a:t>S. </a:t>
            </a:r>
            <a:r>
              <a:rPr lang="en-US" altLang="en-US" sz="2200" dirty="0" err="1" smtClean="0"/>
              <a:t>Nijssen</a:t>
            </a:r>
            <a:r>
              <a:rPr lang="en-US" altLang="en-US" sz="2200" dirty="0" smtClean="0"/>
              <a:t> and J. </a:t>
            </a:r>
            <a:r>
              <a:rPr lang="en-US" altLang="en-US" sz="2200" dirty="0" err="1" smtClean="0"/>
              <a:t>Kok</a:t>
            </a:r>
            <a:r>
              <a:rPr lang="en-US" altLang="en-US" sz="2200" dirty="0" smtClean="0"/>
              <a:t>.  A </a:t>
            </a:r>
            <a:r>
              <a:rPr lang="en-US" altLang="en-US" sz="2200" dirty="0" err="1" smtClean="0"/>
              <a:t>Quickstart</a:t>
            </a:r>
            <a:r>
              <a:rPr lang="en-US" altLang="en-US" sz="2200" dirty="0" smtClean="0"/>
              <a:t> in Frequent Structure Mining can Make a Difference. KDD'04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 smtClean="0"/>
              <a:t>N. </a:t>
            </a:r>
            <a:r>
              <a:rPr lang="en-US" altLang="en-US" sz="2200" dirty="0" err="1" smtClean="0"/>
              <a:t>Vanetik</a:t>
            </a:r>
            <a:r>
              <a:rPr lang="en-US" altLang="en-US" sz="2200" dirty="0" smtClean="0"/>
              <a:t>, E. </a:t>
            </a:r>
            <a:r>
              <a:rPr lang="en-US" altLang="en-US" sz="2200" dirty="0" err="1" smtClean="0"/>
              <a:t>Gudes</a:t>
            </a:r>
            <a:r>
              <a:rPr lang="en-US" altLang="en-US" sz="2200" dirty="0" smtClean="0"/>
              <a:t>, and S. E. </a:t>
            </a:r>
            <a:r>
              <a:rPr lang="en-US" altLang="en-US" sz="2200" dirty="0" err="1" smtClean="0"/>
              <a:t>Shimony</a:t>
            </a:r>
            <a:r>
              <a:rPr lang="en-US" altLang="en-US" sz="2200" dirty="0" smtClean="0"/>
              <a:t>. Computing frequent graph patterns from </a:t>
            </a:r>
            <a:r>
              <a:rPr lang="en-US" altLang="en-US" sz="2200" dirty="0" err="1" smtClean="0"/>
              <a:t>semistructured</a:t>
            </a:r>
            <a:r>
              <a:rPr lang="en-US" altLang="en-US" sz="2200" dirty="0" smtClean="0"/>
              <a:t> data, ICDM'02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 smtClean="0"/>
              <a:t>X. Yan and J. Han, </a:t>
            </a:r>
            <a:r>
              <a:rPr lang="en-US" altLang="en-US" sz="2200" dirty="0" err="1" smtClean="0"/>
              <a:t>gSpan</a:t>
            </a:r>
            <a:r>
              <a:rPr lang="en-US" altLang="en-US" sz="2200" dirty="0" smtClean="0"/>
              <a:t>: Graph-Based Substructure Pattern Mining, ICDM'02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 smtClean="0"/>
              <a:t>X. Yan and J. Han, </a:t>
            </a:r>
            <a:r>
              <a:rPr lang="en-US" altLang="en-US" sz="2200" dirty="0" err="1" smtClean="0"/>
              <a:t>CloseGraph</a:t>
            </a:r>
            <a:r>
              <a:rPr lang="en-US" altLang="en-US" sz="2200" dirty="0" smtClean="0"/>
              <a:t>: Mining Closed Frequent Graph Patterns, KDD'03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 smtClean="0"/>
              <a:t>X. Yan, P. S. Yu, J. Han, Graph Indexing: A Frequent Structure-based Approach, SIGMOD'04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latin typeface="Calibri" panose="020F0502020204030204" pitchFamily="34" charset="0"/>
              </a:rPr>
              <a:t>X. Yan, P. S. Yu, and J. Han, </a:t>
            </a:r>
            <a:r>
              <a:rPr lang="en-US" altLang="en-US" sz="2200" dirty="0" smtClean="0">
                <a:latin typeface="Calibri" panose="020F0502020204030204" pitchFamily="34" charset="0"/>
              </a:rPr>
              <a:t>Substructure </a:t>
            </a:r>
            <a:r>
              <a:rPr lang="en-US" altLang="en-US" sz="2200" dirty="0">
                <a:latin typeface="Calibri" panose="020F0502020204030204" pitchFamily="34" charset="0"/>
              </a:rPr>
              <a:t>Similarity Search in Graph </a:t>
            </a:r>
            <a:r>
              <a:rPr lang="en-US" altLang="en-US" sz="2200" dirty="0" smtClean="0">
                <a:latin typeface="Calibri" panose="020F0502020204030204" pitchFamily="34" charset="0"/>
              </a:rPr>
              <a:t>Databases, SIGMOD'05</a:t>
            </a:r>
            <a:endParaRPr lang="en-US" altLang="en-US" sz="2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altLang="en-US" smtClean="0"/>
          </a:p>
        </p:txBody>
      </p:sp>
      <p:sp>
        <p:nvSpPr>
          <p:cNvPr id="115715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1571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1571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7A4D0D3-0C85-4897-8422-DD401A2EAB7A}" type="slidenum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200"/>
          </a:p>
        </p:txBody>
      </p:sp>
      <p:pic>
        <p:nvPicPr>
          <p:cNvPr id="115718" name="Picture 2" descr="C:\Users\Han\Pictures\2013-05-06Europe\2013_06_03\IMG_01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8220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164341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127" y="2145601"/>
            <a:ext cx="9439563" cy="233909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10"/>
            <a:r>
              <a:rPr lang="en-US" altLang="en-US" sz="48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Appendix: </a:t>
            </a:r>
            <a:r>
              <a:rPr lang="en-US" sz="4800" dirty="0">
                <a:solidFill>
                  <a:prstClr val="black"/>
                </a:solidFill>
                <a:latin typeface="Berlin Sans FB Demi" panose="020E0802020502020306" pitchFamily="34" charset="0"/>
              </a:rPr>
              <a:t>Correction in </a:t>
            </a:r>
            <a:r>
              <a:rPr lang="en-US" sz="4800" dirty="0" smtClean="0">
                <a:solidFill>
                  <a:prstClr val="black"/>
                </a:solidFill>
                <a:latin typeface="Berlin Sans FB Demi" panose="020E0802020502020306" pitchFamily="34" charset="0"/>
              </a:rPr>
              <a:t>Original Textbook and Helping Slides for Mining Colossal Patterns</a:t>
            </a:r>
            <a:endParaRPr lang="en-US" altLang="en-US" sz="4800" dirty="0" smtClean="0">
              <a:solidFill>
                <a:prstClr val="black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0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Mining Multiple-Level Frequent Patterns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874" y="1270512"/>
            <a:ext cx="4215669" cy="214544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Items often form hierarchies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Ex.:  </a:t>
            </a:r>
            <a:r>
              <a:rPr lang="en-US" altLang="en-US" sz="2400" dirty="0" err="1" smtClean="0"/>
              <a:t>Dairyland</a:t>
            </a:r>
            <a:r>
              <a:rPr lang="en-US" altLang="en-US" sz="2400" dirty="0" smtClean="0"/>
              <a:t> 2% milk; Wonder wheat bread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How to set min-support thresholds?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87543" y="1249700"/>
            <a:ext cx="2008049" cy="1973748"/>
            <a:chOff x="1699136" y="4386800"/>
            <a:chExt cx="2008049" cy="1973748"/>
          </a:xfrm>
        </p:grpSpPr>
        <p:sp>
          <p:nvSpPr>
            <p:cNvPr id="4102" name="Rectangle 5"/>
            <p:cNvSpPr>
              <a:spLocks noChangeArrowheads="1"/>
            </p:cNvSpPr>
            <p:nvPr/>
          </p:nvSpPr>
          <p:spPr bwMode="auto">
            <a:xfrm>
              <a:off x="1717518" y="4386800"/>
              <a:ext cx="1989667" cy="42092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buClr>
                  <a:srgbClr val="8C8C8C"/>
                </a:buClr>
                <a:buFont typeface="Wingdings" pitchFamily="2" charset="2"/>
                <a:buNone/>
              </a:pPr>
              <a:r>
                <a:rPr lang="en-US" altLang="en-US" sz="2000" b="1" dirty="0" smtClean="0">
                  <a:solidFill>
                    <a:srgbClr val="0000CC"/>
                  </a:solidFill>
                </a:rPr>
                <a:t>Uniform </a:t>
              </a:r>
              <a:r>
                <a:rPr lang="en-US" altLang="en-US" sz="2000" b="1" dirty="0">
                  <a:solidFill>
                    <a:srgbClr val="0000CC"/>
                  </a:solidFill>
                </a:rPr>
                <a:t>support</a:t>
              </a:r>
              <a:endParaRPr lang="en-US" altLang="en-US" sz="1800" b="1" dirty="0">
                <a:solidFill>
                  <a:srgbClr val="0000CC"/>
                </a:solidFill>
              </a:endParaRPr>
            </a:p>
          </p:txBody>
        </p:sp>
        <p:sp>
          <p:nvSpPr>
            <p:cNvPr id="4106" name="Text Box 9"/>
            <p:cNvSpPr txBox="1">
              <a:spLocks noChangeArrowheads="1"/>
            </p:cNvSpPr>
            <p:nvPr/>
          </p:nvSpPr>
          <p:spPr bwMode="auto">
            <a:xfrm>
              <a:off x="1699136" y="4838178"/>
              <a:ext cx="1365250" cy="584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>
                  <a:solidFill>
                    <a:srgbClr val="0000CC"/>
                  </a:solidFill>
                </a:rPr>
                <a:t>Level 1</a:t>
              </a:r>
            </a:p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 err="1">
                  <a:solidFill>
                    <a:srgbClr val="0000CC"/>
                  </a:solidFill>
                </a:rPr>
                <a:t>min_sup</a:t>
              </a:r>
              <a:r>
                <a:rPr lang="en-US" altLang="en-US" sz="1600" b="1" dirty="0">
                  <a:solidFill>
                    <a:srgbClr val="0000CC"/>
                  </a:solidFill>
                </a:rPr>
                <a:t> = 5%</a:t>
              </a:r>
            </a:p>
          </p:txBody>
        </p:sp>
        <p:sp>
          <p:nvSpPr>
            <p:cNvPr id="4107" name="Text Box 10"/>
            <p:cNvSpPr txBox="1">
              <a:spLocks noChangeArrowheads="1"/>
            </p:cNvSpPr>
            <p:nvPr/>
          </p:nvSpPr>
          <p:spPr bwMode="auto">
            <a:xfrm>
              <a:off x="1717518" y="5776057"/>
              <a:ext cx="1365250" cy="584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>
                  <a:solidFill>
                    <a:srgbClr val="0000CC"/>
                  </a:solidFill>
                </a:rPr>
                <a:t>Level 2</a:t>
              </a:r>
            </a:p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 err="1">
                  <a:solidFill>
                    <a:srgbClr val="0000CC"/>
                  </a:solidFill>
                </a:rPr>
                <a:t>min_sup</a:t>
              </a:r>
              <a:r>
                <a:rPr lang="en-US" altLang="en-US" sz="1600" b="1" dirty="0">
                  <a:solidFill>
                    <a:srgbClr val="0000CC"/>
                  </a:solidFill>
                </a:rPr>
                <a:t> = 5%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589171" y="1270512"/>
            <a:ext cx="2021305" cy="1937434"/>
            <a:chOff x="8414279" y="4386800"/>
            <a:chExt cx="2161440" cy="1937434"/>
          </a:xfrm>
        </p:grpSpPr>
        <p:sp>
          <p:nvSpPr>
            <p:cNvPr id="4108" name="Text Box 11"/>
            <p:cNvSpPr txBox="1">
              <a:spLocks noChangeArrowheads="1"/>
            </p:cNvSpPr>
            <p:nvPr/>
          </p:nvSpPr>
          <p:spPr bwMode="auto">
            <a:xfrm>
              <a:off x="8737601" y="4787886"/>
              <a:ext cx="1365250" cy="584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Level 1</a:t>
              </a:r>
            </a:p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 err="1">
                  <a:solidFill>
                    <a:srgbClr val="000000"/>
                  </a:solidFill>
                </a:rPr>
                <a:t>min_sup</a:t>
              </a:r>
              <a:r>
                <a:rPr lang="en-US" altLang="en-US" sz="1600" b="1" dirty="0">
                  <a:solidFill>
                    <a:srgbClr val="000000"/>
                  </a:solidFill>
                </a:rPr>
                <a:t> = 5%</a:t>
              </a:r>
            </a:p>
          </p:txBody>
        </p:sp>
        <p:sp>
          <p:nvSpPr>
            <p:cNvPr id="4109" name="Text Box 12"/>
            <p:cNvSpPr txBox="1">
              <a:spLocks noChangeArrowheads="1"/>
            </p:cNvSpPr>
            <p:nvPr/>
          </p:nvSpPr>
          <p:spPr bwMode="auto">
            <a:xfrm>
              <a:off x="8754977" y="5739743"/>
              <a:ext cx="1365250" cy="584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>
                  <a:solidFill>
                    <a:srgbClr val="000000"/>
                  </a:solidFill>
                </a:rPr>
                <a:t>Level 2</a:t>
              </a:r>
            </a:p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 err="1">
                  <a:solidFill>
                    <a:srgbClr val="000000"/>
                  </a:solidFill>
                </a:rPr>
                <a:t>min_sup</a:t>
              </a:r>
              <a:r>
                <a:rPr lang="en-US" altLang="en-US" sz="1600" b="1" dirty="0">
                  <a:solidFill>
                    <a:srgbClr val="000000"/>
                  </a:solidFill>
                </a:rPr>
                <a:t> = 1%</a:t>
              </a:r>
            </a:p>
          </p:txBody>
        </p:sp>
        <p:sp>
          <p:nvSpPr>
            <p:cNvPr id="4110" name="Rectangle 13"/>
            <p:cNvSpPr>
              <a:spLocks noChangeArrowheads="1"/>
            </p:cNvSpPr>
            <p:nvPr/>
          </p:nvSpPr>
          <p:spPr bwMode="auto">
            <a:xfrm>
              <a:off x="8414279" y="4386800"/>
              <a:ext cx="2161440" cy="4001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dirty="0" smtClean="0">
                  <a:solidFill>
                    <a:srgbClr val="000000"/>
                  </a:solidFill>
                </a:rPr>
                <a:t>Reduced </a:t>
              </a:r>
              <a:r>
                <a:rPr lang="en-US" altLang="en-US" sz="2000" b="1" dirty="0">
                  <a:solidFill>
                    <a:srgbClr val="000000"/>
                  </a:solidFill>
                </a:rPr>
                <a:t>support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69713" y="1646611"/>
            <a:ext cx="3613524" cy="1515145"/>
            <a:chOff x="3556000" y="5312156"/>
            <a:chExt cx="4978401" cy="1044801"/>
          </a:xfrm>
        </p:grpSpPr>
        <p:sp>
          <p:nvSpPr>
            <p:cNvPr id="4103" name="Text Box 6"/>
            <p:cNvSpPr txBox="1">
              <a:spLocks noChangeArrowheads="1"/>
            </p:cNvSpPr>
            <p:nvPr/>
          </p:nvSpPr>
          <p:spPr bwMode="auto">
            <a:xfrm>
              <a:off x="4844954" y="5312156"/>
              <a:ext cx="2540000" cy="3883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dirty="0" smtClean="0">
                  <a:solidFill>
                    <a:srgbClr val="000000"/>
                  </a:solidFill>
                </a:rPr>
                <a:t>Milk</a:t>
              </a:r>
              <a:endParaRPr lang="en-US" altLang="en-US" sz="1800" b="1" dirty="0">
                <a:solidFill>
                  <a:srgbClr val="000000"/>
                </a:solidFill>
              </a:endParaRPr>
            </a:p>
            <a:p>
              <a:pPr algn="ctr" defTabSz="457189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</a:rPr>
                <a:t>[support = 10%]</a:t>
              </a:r>
            </a:p>
          </p:txBody>
        </p:sp>
        <p:sp>
          <p:nvSpPr>
            <p:cNvPr id="4104" name="Text Box 7"/>
            <p:cNvSpPr txBox="1">
              <a:spLocks noChangeArrowheads="1"/>
            </p:cNvSpPr>
            <p:nvPr/>
          </p:nvSpPr>
          <p:spPr bwMode="auto">
            <a:xfrm>
              <a:off x="3556000" y="5968569"/>
              <a:ext cx="2438400" cy="388388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dirty="0" smtClean="0">
                  <a:solidFill>
                    <a:srgbClr val="000000"/>
                  </a:solidFill>
                </a:rPr>
                <a:t>2</a:t>
              </a:r>
              <a:r>
                <a:rPr lang="en-US" altLang="en-US" sz="1800" b="1" dirty="0">
                  <a:solidFill>
                    <a:srgbClr val="000000"/>
                  </a:solidFill>
                </a:rPr>
                <a:t>% Milk </a:t>
              </a:r>
            </a:p>
            <a:p>
              <a:pPr algn="ctr" defTabSz="457189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</a:rPr>
                <a:t>[support = 6%]</a:t>
              </a:r>
            </a:p>
          </p:txBody>
        </p:sp>
        <p:sp>
          <p:nvSpPr>
            <p:cNvPr id="4105" name="Text Box 8"/>
            <p:cNvSpPr txBox="1">
              <a:spLocks noChangeArrowheads="1"/>
            </p:cNvSpPr>
            <p:nvPr/>
          </p:nvSpPr>
          <p:spPr bwMode="auto">
            <a:xfrm>
              <a:off x="6197600" y="5968569"/>
              <a:ext cx="2336801" cy="388388"/>
            </a:xfrm>
            <a:prstGeom prst="rect">
              <a:avLst/>
            </a:prstGeom>
            <a:solidFill>
              <a:srgbClr val="0070C0">
                <a:alpha val="50195"/>
              </a:srgbClr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defTabSz="457189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dirty="0" smtClean="0">
                  <a:solidFill>
                    <a:srgbClr val="BD582C"/>
                  </a:solidFill>
                </a:rPr>
                <a:t>Skim </a:t>
              </a:r>
              <a:r>
                <a:rPr lang="en-US" altLang="en-US" sz="1800" b="1" dirty="0">
                  <a:solidFill>
                    <a:srgbClr val="BD582C"/>
                  </a:solidFill>
                </a:rPr>
                <a:t>Milk </a:t>
              </a:r>
            </a:p>
            <a:p>
              <a:pPr algn="ctr" defTabSz="457189">
                <a:lnSpc>
                  <a:spcPct val="6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BD582C"/>
                  </a:solidFill>
                </a:rPr>
                <a:t>[support = 2%]</a:t>
              </a:r>
            </a:p>
          </p:txBody>
        </p:sp>
        <p:cxnSp>
          <p:nvCxnSpPr>
            <p:cNvPr id="4111" name="AutoShape 14"/>
            <p:cNvCxnSpPr>
              <a:cxnSpLocks noChangeShapeType="1"/>
              <a:stCxn id="4103" idx="2"/>
              <a:endCxn id="4104" idx="0"/>
            </p:cNvCxnSpPr>
            <p:nvPr/>
          </p:nvCxnSpPr>
          <p:spPr bwMode="auto">
            <a:xfrm flipH="1">
              <a:off x="4775201" y="5700544"/>
              <a:ext cx="1339753" cy="268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12" name="AutoShape 15"/>
            <p:cNvCxnSpPr>
              <a:cxnSpLocks noChangeShapeType="1"/>
              <a:stCxn id="4103" idx="2"/>
              <a:endCxn id="4105" idx="0"/>
            </p:cNvCxnSpPr>
            <p:nvPr/>
          </p:nvCxnSpPr>
          <p:spPr bwMode="auto">
            <a:xfrm>
              <a:off x="6114954" y="5700544"/>
              <a:ext cx="1251047" cy="2680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782054" y="3552491"/>
            <a:ext cx="8022733" cy="2270787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</a:pPr>
            <a:r>
              <a:rPr lang="en-US" altLang="en-US" sz="2400" dirty="0" smtClean="0">
                <a:solidFill>
                  <a:srgbClr val="000000"/>
                </a:solidFill>
              </a:rPr>
              <a:t>Uniform min-support across multiple levels (reasonable?)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solidFill>
                  <a:srgbClr val="000000"/>
                </a:solidFill>
              </a:rPr>
              <a:t>Level-reduced min-support:  Items at the lower level are expected to have lower support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>
                <a:solidFill>
                  <a:srgbClr val="000000"/>
                </a:solidFill>
              </a:rPr>
              <a:t>Efficient mining:  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Shared</a:t>
            </a:r>
            <a:r>
              <a:rPr lang="en-US" altLang="en-US" sz="2400" dirty="0" smtClean="0">
                <a:solidFill>
                  <a:srgbClr val="000000"/>
                </a:solidFill>
              </a:rPr>
              <a:t> multi-level mining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solidFill>
                  <a:srgbClr val="000000"/>
                </a:solidFill>
              </a:rPr>
              <a:t>Use the lowest min-support to pass down the set of candidates</a:t>
            </a:r>
          </a:p>
        </p:txBody>
      </p:sp>
    </p:spTree>
    <p:extLst>
      <p:ext uri="{BB962C8B-B14F-4D97-AF65-F5344CB8AC3E}">
        <p14:creationId xmlns:p14="http://schemas.microsoft.com/office/powerpoint/2010/main" val="170635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Correction in the Original Textbook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460" y="1192041"/>
            <a:ext cx="11011120" cy="1641695"/>
          </a:xfrm>
        </p:spPr>
        <p:txBody>
          <a:bodyPr/>
          <a:lstStyle/>
          <a:p>
            <a:r>
              <a:rPr lang="en-US" sz="2400" b="1" dirty="0" smtClean="0"/>
              <a:t>Example 7.11 Core patterns.  </a:t>
            </a:r>
            <a:r>
              <a:rPr lang="en-US" sz="2400" dirty="0" smtClean="0"/>
              <a:t>Line 4 should be</a:t>
            </a:r>
          </a:p>
          <a:p>
            <a:pPr lvl="1"/>
            <a:r>
              <a:rPr lang="en-US" sz="2400" b="1" dirty="0" smtClean="0"/>
              <a:t> </a:t>
            </a:r>
            <a:r>
              <a:rPr lang="en-US" sz="2400" dirty="0" smtClean="0"/>
              <a:t>Therefore, |D</a:t>
            </a:r>
            <a:r>
              <a:rPr lang="el-GR" sz="2400" baseline="-25000" dirty="0" smtClean="0"/>
              <a:t>α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|/|D</a:t>
            </a:r>
            <a:r>
              <a:rPr lang="en-US" sz="2400" baseline="-25000" dirty="0" smtClean="0"/>
              <a:t>(ab)</a:t>
            </a:r>
            <a:r>
              <a:rPr lang="en-US" sz="2400" dirty="0" smtClean="0"/>
              <a:t>| = 200/200 ≥ </a:t>
            </a:r>
            <a:r>
              <a:rPr lang="el-GR" sz="2400" dirty="0" smtClean="0"/>
              <a:t>τ</a:t>
            </a:r>
            <a:endParaRPr lang="en-US" sz="2400" dirty="0" smtClean="0"/>
          </a:p>
          <a:p>
            <a:r>
              <a:rPr lang="en-US" sz="2400" b="1" dirty="0" smtClean="0"/>
              <a:t>Figure 7.9. </a:t>
            </a:r>
            <a:r>
              <a:rPr lang="en-US" sz="2400" b="1" dirty="0"/>
              <a:t>A transaction </a:t>
            </a:r>
            <a:r>
              <a:rPr lang="en-US" sz="2400" b="1" dirty="0" smtClean="0"/>
              <a:t>database, which contains duplicates, and core patterns for each distinct transactions </a:t>
            </a:r>
            <a:r>
              <a:rPr lang="en-US" sz="2400" dirty="0" smtClean="0"/>
              <a:t>(The corrected table contents should be as follows)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63694" y="2879015"/>
          <a:ext cx="853339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0820"/>
                <a:gridCol w="4502576"/>
              </a:tblGrid>
              <a:tr h="40148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Transaction (# of transactions)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Core Patterns (</a:t>
                      </a:r>
                      <a:r>
                        <a:rPr lang="el-GR" sz="2400" i="1" dirty="0" smtClean="0"/>
                        <a:t>τ</a:t>
                      </a:r>
                      <a:r>
                        <a:rPr lang="en-US" sz="2400" i="1" dirty="0" smtClean="0"/>
                        <a:t> </a:t>
                      </a:r>
                      <a:r>
                        <a:rPr lang="en-US" sz="2400" dirty="0" smtClean="0"/>
                        <a:t>= 0</a:t>
                      </a:r>
                      <a:r>
                        <a:rPr lang="en-US" sz="2400" i="1" dirty="0" smtClean="0"/>
                        <a:t>.</a:t>
                      </a:r>
                      <a:r>
                        <a:rPr lang="en-US" sz="2400" dirty="0" smtClean="0"/>
                        <a:t>5)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dirty="0" smtClean="0"/>
                        <a:t>(abe) (100)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smtClean="0"/>
                        <a:t>(abe), (ab), (be), (ae), (a), (b), (e)</a:t>
                      </a:r>
                      <a:endParaRPr lang="de-DE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bcf</a:t>
                      </a:r>
                      <a:r>
                        <a:rPr lang="en-US" sz="2400" dirty="0" smtClean="0"/>
                        <a:t>) (100)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bcf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bc</a:t>
                      </a:r>
                      <a:r>
                        <a:rPr lang="en-US" sz="2400" dirty="0" smtClean="0"/>
                        <a:t>), (bf), (</a:t>
                      </a:r>
                      <a:r>
                        <a:rPr lang="en-US" sz="2400" dirty="0" err="1" smtClean="0"/>
                        <a:t>cf</a:t>
                      </a:r>
                      <a:r>
                        <a:rPr lang="en-US" sz="2400" dirty="0" smtClean="0"/>
                        <a:t>), (b), (c), (f)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acf</a:t>
                      </a:r>
                      <a:r>
                        <a:rPr lang="en-US" sz="2400" dirty="0" smtClean="0"/>
                        <a:t>) (100)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acf</a:t>
                      </a:r>
                      <a:r>
                        <a:rPr lang="en-US" sz="2400" dirty="0" smtClean="0"/>
                        <a:t>), (ac), (</a:t>
                      </a:r>
                      <a:r>
                        <a:rPr lang="en-US" sz="2400" dirty="0" err="1" smtClean="0"/>
                        <a:t>af</a:t>
                      </a:r>
                      <a:r>
                        <a:rPr lang="en-US" sz="2400" dirty="0" smtClean="0"/>
                        <a:t>), (a), (c), (f)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abcef</a:t>
                      </a:r>
                      <a:r>
                        <a:rPr lang="en-US" sz="2400" dirty="0" smtClean="0"/>
                        <a:t>) (100)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(ab), (ac), (ae), (</a:t>
                      </a:r>
                      <a:r>
                        <a:rPr lang="en-US" sz="2400" dirty="0" err="1" smtClean="0"/>
                        <a:t>af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bc</a:t>
                      </a:r>
                      <a:r>
                        <a:rPr lang="en-US" sz="2400" dirty="0" smtClean="0"/>
                        <a:t>), (be), (bf), </a:t>
                      </a:r>
                    </a:p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ce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ef</a:t>
                      </a:r>
                      <a:r>
                        <a:rPr lang="en-US" sz="2400" dirty="0" smtClean="0"/>
                        <a:t>), (e), (</a:t>
                      </a:r>
                      <a:r>
                        <a:rPr lang="en-US" sz="2400" dirty="0" err="1" smtClean="0"/>
                        <a:t>abc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abf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abe</a:t>
                      </a:r>
                      <a:r>
                        <a:rPr lang="en-US" sz="2400" dirty="0" smtClean="0"/>
                        <a:t>)</a:t>
                      </a:r>
                    </a:p>
                    <a:p>
                      <a:r>
                        <a:rPr lang="en-US" sz="2400" dirty="0" smtClean="0"/>
                        <a:t>(ace), (</a:t>
                      </a:r>
                      <a:r>
                        <a:rPr lang="en-US" sz="2400" dirty="0" err="1" smtClean="0"/>
                        <a:t>acf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aef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bcf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bce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bef</a:t>
                      </a:r>
                      <a:r>
                        <a:rPr lang="en-US" sz="2400" dirty="0" smtClean="0"/>
                        <a:t>)</a:t>
                      </a:r>
                    </a:p>
                    <a:p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cef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abcf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abce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abef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acef</a:t>
                      </a:r>
                      <a:r>
                        <a:rPr lang="en-US" sz="2400" dirty="0" smtClean="0"/>
                        <a:t>), (</a:t>
                      </a:r>
                      <a:r>
                        <a:rPr lang="en-US" sz="2400" dirty="0" err="1" smtClean="0"/>
                        <a:t>bcef</a:t>
                      </a:r>
                      <a:r>
                        <a:rPr lang="en-US" sz="2400" dirty="0" smtClean="0"/>
                        <a:t>),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(</a:t>
                      </a:r>
                      <a:r>
                        <a:rPr lang="en-US" sz="2400" dirty="0" err="1" smtClean="0"/>
                        <a:t>abcef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1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04800"/>
            <a:ext cx="110744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 smtClean="0">
                <a:ea typeface="SimSun" pitchFamily="2" charset="-122"/>
              </a:rPr>
              <a:t>Colossal Patterns Correspond to Dense Balls</a:t>
            </a:r>
            <a:endParaRPr lang="en-US" altLang="zh-CN" sz="4000" b="1" dirty="0" smtClean="0">
              <a:ea typeface="SimSun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19200"/>
            <a:ext cx="66040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>
                <a:ea typeface="SimSun" pitchFamily="2" charset="-122"/>
              </a:rPr>
              <a:t>Pattern distance: For patterns </a:t>
            </a:r>
            <a:r>
              <a:rPr lang="el-GR" altLang="zh-CN" dirty="0" smtClean="0">
                <a:cs typeface="Arial" charset="0"/>
              </a:rPr>
              <a:t>α</a:t>
            </a:r>
            <a:r>
              <a:rPr lang="en-US" altLang="zh-CN" dirty="0" smtClean="0">
                <a:ea typeface="SimSun" pitchFamily="2" charset="-122"/>
                <a:cs typeface="Arial" charset="0"/>
              </a:rPr>
              <a:t> and </a:t>
            </a:r>
            <a:r>
              <a:rPr lang="el-GR" altLang="zh-CN" dirty="0" smtClean="0">
                <a:cs typeface="Arial" charset="0"/>
              </a:rPr>
              <a:t>β</a:t>
            </a:r>
            <a:r>
              <a:rPr lang="en-US" altLang="zh-CN" dirty="0" smtClean="0">
                <a:ea typeface="SimSun" pitchFamily="2" charset="-122"/>
              </a:rPr>
              <a:t>, the pattern distance of </a:t>
            </a:r>
            <a:r>
              <a:rPr lang="el-GR" altLang="zh-CN" dirty="0" smtClean="0">
                <a:cs typeface="Arial" charset="0"/>
              </a:rPr>
              <a:t>α</a:t>
            </a:r>
            <a:r>
              <a:rPr lang="en-US" altLang="zh-CN" dirty="0" smtClean="0">
                <a:ea typeface="SimSun" pitchFamily="2" charset="-122"/>
              </a:rPr>
              <a:t> and </a:t>
            </a:r>
            <a:r>
              <a:rPr lang="el-GR" altLang="zh-CN" dirty="0" smtClean="0">
                <a:cs typeface="Arial" charset="0"/>
              </a:rPr>
              <a:t>β</a:t>
            </a:r>
            <a:r>
              <a:rPr lang="en-US" altLang="zh-CN" dirty="0" smtClean="0">
                <a:ea typeface="SimSun" pitchFamily="2" charset="-122"/>
              </a:rPr>
              <a:t> is defined to be: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US" altLang="zh-CN" dirty="0" smtClean="0">
              <a:ea typeface="SimSun" pitchFamily="2" charset="-122"/>
            </a:endParaRPr>
          </a:p>
          <a:p>
            <a:pPr eaLnBrk="1" hangingPunct="1">
              <a:lnSpc>
                <a:spcPct val="110000"/>
              </a:lnSpc>
              <a:defRPr/>
            </a:pPr>
            <a:endParaRPr lang="en-US" altLang="zh-CN" dirty="0" smtClean="0">
              <a:ea typeface="SimSun" pitchFamily="2" charset="-122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dirty="0" smtClean="0">
                <a:ea typeface="SimSun" pitchFamily="2" charset="-122"/>
              </a:rPr>
              <a:t>If two patterns </a:t>
            </a:r>
            <a:r>
              <a:rPr lang="el-GR" altLang="zh-CN" dirty="0" smtClean="0">
                <a:cs typeface="Arial" charset="0"/>
              </a:rPr>
              <a:t>α</a:t>
            </a:r>
            <a:r>
              <a:rPr lang="en-US" altLang="zh-CN" dirty="0" smtClean="0">
                <a:ea typeface="SimSun" pitchFamily="2" charset="-122"/>
              </a:rPr>
              <a:t> and </a:t>
            </a:r>
            <a:r>
              <a:rPr lang="el-GR" altLang="zh-CN" dirty="0" smtClean="0">
                <a:cs typeface="Arial" charset="0"/>
              </a:rPr>
              <a:t>β</a:t>
            </a:r>
            <a:r>
              <a:rPr lang="en-US" altLang="zh-CN" dirty="0" smtClean="0">
                <a:ea typeface="SimSun" pitchFamily="2" charset="-122"/>
              </a:rPr>
              <a:t> are both core patterns of the same pattern, they would be bounded by a “ball” of a radius specified by their core ratio </a:t>
            </a:r>
            <a:r>
              <a:rPr lang="el-GR" altLang="zh-CN" dirty="0" smtClean="0">
                <a:cs typeface="Arial" charset="0"/>
              </a:rPr>
              <a:t>τ</a:t>
            </a:r>
            <a:endParaRPr lang="en-US" altLang="zh-CN" dirty="0" smtClean="0">
              <a:ea typeface="SimSun" pitchFamily="2" charset="-122"/>
            </a:endParaRPr>
          </a:p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endParaRPr lang="en-US" altLang="zh-CN" dirty="0" smtClean="0">
              <a:ea typeface="SimSun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dirty="0" smtClean="0">
                <a:ea typeface="SimSun" pitchFamily="2" charset="-122"/>
              </a:rPr>
              <a:t>Due to their robustness, colossal patterns correspond to dense balls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el-GR" altLang="zh-CN" dirty="0" smtClean="0">
                <a:cs typeface="Arial" charset="0"/>
              </a:rPr>
              <a:t>Ω</a:t>
            </a:r>
            <a:r>
              <a:rPr lang="en-US" altLang="zh-CN" dirty="0" smtClean="0">
                <a:ea typeface="SimSun" pitchFamily="2" charset="-122"/>
                <a:cs typeface="Arial" charset="0"/>
              </a:rPr>
              <a:t>(</a:t>
            </a:r>
            <a:r>
              <a:rPr lang="en-US" altLang="zh-CN" dirty="0" smtClean="0">
                <a:ea typeface="SimSun" pitchFamily="2" charset="-122"/>
              </a:rPr>
              <a:t> 2^d) in population</a:t>
            </a:r>
          </a:p>
        </p:txBody>
      </p:sp>
      <p:graphicFrame>
        <p:nvGraphicFramePr>
          <p:cNvPr id="19461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40000" y="2133601"/>
          <a:ext cx="38608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8" name="Equation" r:id="rId4" imgW="1625600" imgH="533400" progId="Equation.3">
                  <p:embed/>
                </p:oleObj>
              </mc:Choice>
              <mc:Fallback>
                <p:oleObj name="Equation" r:id="rId4" imgW="16256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2133601"/>
                        <a:ext cx="386080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>
            <p:extLst/>
          </p:nvPr>
        </p:nvGraphicFramePr>
        <p:xfrm>
          <a:off x="1320800" y="4372768"/>
          <a:ext cx="495992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9" name="公式" r:id="rId6" imgW="1866090" imgH="393529" progId="Equation.3">
                  <p:embed/>
                </p:oleObj>
              </mc:Choice>
              <mc:Fallback>
                <p:oleObj name="公式" r:id="rId6" imgW="1866090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4372768"/>
                        <a:ext cx="4959927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3" name="Picture 4" descr="patternspace"/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50630" y="1266502"/>
            <a:ext cx="4978400" cy="2436812"/>
          </a:xfrm>
          <a:solidFill>
            <a:srgbClr val="FAE2F6"/>
          </a:solidFill>
        </p:spPr>
      </p:pic>
      <p:sp>
        <p:nvSpPr>
          <p:cNvPr id="3" name="TextBox 2"/>
          <p:cNvSpPr txBox="1"/>
          <p:nvPr/>
        </p:nvSpPr>
        <p:spPr>
          <a:xfrm>
            <a:off x="7196866" y="3798413"/>
            <a:ext cx="4754879" cy="830997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defTabSz="457189">
              <a:lnSpc>
                <a:spcPct val="120000"/>
              </a:lnSpc>
              <a:defRPr/>
            </a:pPr>
            <a:r>
              <a:rPr lang="en-US" altLang="zh-CN" sz="2000" kern="0" dirty="0">
                <a:solidFill>
                  <a:srgbClr val="000000"/>
                </a:solidFill>
              </a:rPr>
              <a:t>A random draw in the pattern space will hit somewhere in the ball with high probability</a:t>
            </a:r>
          </a:p>
        </p:txBody>
      </p:sp>
    </p:spTree>
    <p:extLst>
      <p:ext uri="{BB962C8B-B14F-4D97-AF65-F5344CB8AC3E}">
        <p14:creationId xmlns:p14="http://schemas.microsoft.com/office/powerpoint/2010/main" val="1161758916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101600" y="228599"/>
            <a:ext cx="12293600" cy="7143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b="1" dirty="0" smtClean="0">
                <a:ea typeface="SimSun" pitchFamily="2" charset="-122"/>
              </a:rPr>
              <a:t>Observation: Colossal Patterns and Core Patterns</a:t>
            </a:r>
          </a:p>
        </p:txBody>
      </p:sp>
      <p:grpSp>
        <p:nvGrpSpPr>
          <p:cNvPr id="17412" name="Group 1"/>
          <p:cNvGrpSpPr>
            <a:grpSpLocks/>
          </p:cNvGrpSpPr>
          <p:nvPr/>
        </p:nvGrpSpPr>
        <p:grpSpPr bwMode="auto">
          <a:xfrm>
            <a:off x="812800" y="1331913"/>
            <a:ext cx="5181601" cy="3200400"/>
            <a:chOff x="990600" y="1905000"/>
            <a:chExt cx="3886201" cy="3200400"/>
          </a:xfrm>
        </p:grpSpPr>
        <p:sp>
          <p:nvSpPr>
            <p:cNvPr id="17417" name="Rectangle 4"/>
            <p:cNvSpPr>
              <a:spLocks noChangeArrowheads="1"/>
            </p:cNvSpPr>
            <p:nvPr/>
          </p:nvSpPr>
          <p:spPr bwMode="auto">
            <a:xfrm>
              <a:off x="990600" y="2347913"/>
              <a:ext cx="32004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7418" name="Text Box 5"/>
            <p:cNvSpPr txBox="1">
              <a:spLocks noChangeArrowheads="1"/>
            </p:cNvSpPr>
            <p:nvPr/>
          </p:nvSpPr>
          <p:spPr bwMode="auto">
            <a:xfrm>
              <a:off x="1447800" y="1905000"/>
              <a:ext cx="2667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Arial" pitchFamily="34" charset="0"/>
                </a:rPr>
                <a:t>A colossal pattern </a:t>
              </a:r>
              <a:r>
                <a:rPr lang="el-GR" altLang="zh-CN" sz="18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α</a:t>
              </a:r>
            </a:p>
          </p:txBody>
        </p:sp>
        <p:sp>
          <p:nvSpPr>
            <p:cNvPr id="17420" name="Rectangle 9"/>
            <p:cNvSpPr>
              <a:spLocks noChangeArrowheads="1"/>
            </p:cNvSpPr>
            <p:nvPr/>
          </p:nvSpPr>
          <p:spPr bwMode="auto">
            <a:xfrm>
              <a:off x="990600" y="2743200"/>
              <a:ext cx="32004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grpSp>
          <p:nvGrpSpPr>
            <p:cNvPr id="17421" name="Group 10"/>
            <p:cNvGrpSpPr>
              <a:grpSpLocks/>
            </p:cNvGrpSpPr>
            <p:nvPr/>
          </p:nvGrpSpPr>
          <p:grpSpPr bwMode="auto">
            <a:xfrm>
              <a:off x="1319213" y="2667000"/>
              <a:ext cx="3557588" cy="366713"/>
              <a:chOff x="831" y="1680"/>
              <a:chExt cx="2241" cy="231"/>
            </a:xfrm>
          </p:grpSpPr>
          <p:sp>
            <p:nvSpPr>
              <p:cNvPr id="17434" name="Rectangle 11"/>
              <p:cNvSpPr>
                <a:spLocks noChangeArrowheads="1"/>
              </p:cNvSpPr>
              <p:nvPr/>
            </p:nvSpPr>
            <p:spPr bwMode="auto">
              <a:xfrm>
                <a:off x="831" y="1719"/>
                <a:ext cx="243" cy="1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17435" name="Text Box 12"/>
              <p:cNvSpPr txBox="1">
                <a:spLocks noChangeArrowheads="1"/>
              </p:cNvSpPr>
              <p:nvPr/>
            </p:nvSpPr>
            <p:spPr bwMode="auto">
              <a:xfrm>
                <a:off x="2688" y="1680"/>
                <a:ext cx="38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l-GR" altLang="zh-CN" sz="1800" b="1">
                    <a:solidFill>
                      <a:srgbClr val="000000"/>
                    </a:solidFill>
                    <a:latin typeface="Arial" pitchFamily="34" charset="0"/>
                  </a:rPr>
                  <a:t>α</a:t>
                </a:r>
                <a:r>
                  <a:rPr lang="en-US" altLang="zh-CN" sz="1200" b="1">
                    <a:solidFill>
                      <a:srgbClr val="000000"/>
                    </a:solidFill>
                    <a:latin typeface="Arial" pitchFamily="34" charset="0"/>
                  </a:rPr>
                  <a:t>1</a:t>
                </a:r>
              </a:p>
            </p:txBody>
          </p:sp>
        </p:grpSp>
        <p:sp>
          <p:nvSpPr>
            <p:cNvPr id="17422" name="Rectangle 16"/>
            <p:cNvSpPr>
              <a:spLocks noChangeArrowheads="1"/>
            </p:cNvSpPr>
            <p:nvPr/>
          </p:nvSpPr>
          <p:spPr bwMode="auto">
            <a:xfrm>
              <a:off x="990600" y="3200400"/>
              <a:ext cx="32004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7423" name="Rectangle 17"/>
            <p:cNvSpPr>
              <a:spLocks noChangeArrowheads="1"/>
            </p:cNvSpPr>
            <p:nvPr/>
          </p:nvSpPr>
          <p:spPr bwMode="auto">
            <a:xfrm>
              <a:off x="3210910" y="3168649"/>
              <a:ext cx="549166" cy="2532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7424" name="Text Box 18"/>
            <p:cNvSpPr txBox="1">
              <a:spLocks noChangeArrowheads="1"/>
            </p:cNvSpPr>
            <p:nvPr/>
          </p:nvSpPr>
          <p:spPr bwMode="auto">
            <a:xfrm>
              <a:off x="4267200" y="3124200"/>
              <a:ext cx="6096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l-GR" altLang="zh-CN" sz="1800" b="1">
                  <a:solidFill>
                    <a:srgbClr val="000000"/>
                  </a:solidFill>
                  <a:latin typeface="Arial" pitchFamily="34" charset="0"/>
                </a:rPr>
                <a:t>α</a:t>
              </a:r>
              <a:r>
                <a:rPr lang="en-US" altLang="zh-CN" sz="1200" b="1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17426" name="Text Box 20"/>
            <p:cNvSpPr txBox="1">
              <a:spLocks noChangeArrowheads="1"/>
            </p:cNvSpPr>
            <p:nvPr/>
          </p:nvSpPr>
          <p:spPr bwMode="auto">
            <a:xfrm>
              <a:off x="4267200" y="2224088"/>
              <a:ext cx="304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l-GR" altLang="zh-CN" sz="1800" b="1">
                  <a:solidFill>
                    <a:srgbClr val="000000"/>
                  </a:solidFill>
                  <a:latin typeface="Arial" pitchFamily="34" charset="0"/>
                </a:rPr>
                <a:t>α</a:t>
              </a:r>
              <a:endParaRPr lang="en-US" altLang="zh-CN" sz="1800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427" name="Text Box 21"/>
            <p:cNvSpPr txBox="1">
              <a:spLocks noChangeArrowheads="1"/>
            </p:cNvSpPr>
            <p:nvPr/>
          </p:nvSpPr>
          <p:spPr bwMode="auto">
            <a:xfrm>
              <a:off x="2625551" y="3581400"/>
              <a:ext cx="346249" cy="10668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17428" name="Line 22"/>
            <p:cNvSpPr>
              <a:spLocks noChangeShapeType="1"/>
            </p:cNvSpPr>
            <p:nvPr/>
          </p:nvSpPr>
          <p:spPr bwMode="auto">
            <a:xfrm>
              <a:off x="2667000" y="3733800"/>
              <a:ext cx="0" cy="838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430" name="Rectangle 24"/>
            <p:cNvSpPr>
              <a:spLocks noChangeArrowheads="1"/>
            </p:cNvSpPr>
            <p:nvPr/>
          </p:nvSpPr>
          <p:spPr bwMode="auto">
            <a:xfrm>
              <a:off x="990600" y="4800600"/>
              <a:ext cx="32004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7431" name="Rectangle 25"/>
            <p:cNvSpPr>
              <a:spLocks noChangeArrowheads="1"/>
            </p:cNvSpPr>
            <p:nvPr/>
          </p:nvSpPr>
          <p:spPr bwMode="auto">
            <a:xfrm>
              <a:off x="1058917" y="4724400"/>
              <a:ext cx="945929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7432" name="Text Box 26"/>
            <p:cNvSpPr txBox="1">
              <a:spLocks noChangeArrowheads="1"/>
            </p:cNvSpPr>
            <p:nvPr/>
          </p:nvSpPr>
          <p:spPr bwMode="auto">
            <a:xfrm>
              <a:off x="4267200" y="4724400"/>
              <a:ext cx="5334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l-GR" altLang="zh-CN" sz="1800" b="1">
                  <a:solidFill>
                    <a:srgbClr val="000000"/>
                  </a:solidFill>
                  <a:latin typeface="Arial" pitchFamily="34" charset="0"/>
                </a:rPr>
                <a:t>α</a:t>
              </a:r>
              <a:r>
                <a:rPr lang="en-US" altLang="zh-CN" sz="1000" b="1">
                  <a:solidFill>
                    <a:srgbClr val="000000"/>
                  </a:solidFill>
                  <a:latin typeface="Arial" pitchFamily="34" charset="0"/>
                </a:rPr>
                <a:t>k</a:t>
              </a:r>
              <a:endParaRPr lang="en-US" altLang="zh-CN" sz="1800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433" name="Text Box 29"/>
            <p:cNvSpPr txBox="1">
              <a:spLocks noChangeArrowheads="1"/>
            </p:cNvSpPr>
            <p:nvPr/>
          </p:nvSpPr>
          <p:spPr bwMode="auto">
            <a:xfrm>
              <a:off x="4267200" y="2887663"/>
              <a:ext cx="3810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itchFamily="34" charset="0"/>
                <a:ea typeface="SimSun" pitchFamily="2" charset="-122"/>
              </a:endParaRPr>
            </a:p>
          </p:txBody>
        </p:sp>
      </p:grpSp>
      <p:sp>
        <p:nvSpPr>
          <p:cNvPr id="1987614" name="Text Box 30"/>
          <p:cNvSpPr txBox="1">
            <a:spLocks noChangeArrowheads="1"/>
          </p:cNvSpPr>
          <p:nvPr/>
        </p:nvSpPr>
        <p:spPr bwMode="auto">
          <a:xfrm>
            <a:off x="697210" y="4714875"/>
            <a:ext cx="4591050" cy="1569660"/>
          </a:xfrm>
          <a:prstGeom prst="rect">
            <a:avLst/>
          </a:prstGeom>
          <a:solidFill>
            <a:srgbClr val="F6E6E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dirty="0" err="1" smtClean="0">
                <a:solidFill>
                  <a:srgbClr val="000000"/>
                </a:solidFill>
              </a:rPr>
              <a:t>Subpatterns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l-GR" altLang="zh-CN" dirty="0" smtClean="0">
                <a:solidFill>
                  <a:srgbClr val="000000"/>
                </a:solidFill>
              </a:rPr>
              <a:t>α</a:t>
            </a:r>
            <a:r>
              <a:rPr lang="el-GR" altLang="zh-CN" baseline="-25000" dirty="0" smtClean="0">
                <a:solidFill>
                  <a:srgbClr val="000000"/>
                </a:solidFill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</a:rPr>
              <a:t> to </a:t>
            </a:r>
            <a:r>
              <a:rPr lang="el-GR" altLang="zh-CN" dirty="0" smtClean="0">
                <a:solidFill>
                  <a:srgbClr val="000000"/>
                </a:solidFill>
              </a:rPr>
              <a:t>α</a:t>
            </a:r>
            <a:r>
              <a:rPr lang="en-US" altLang="zh-CN" baseline="-25000" dirty="0" smtClean="0">
                <a:solidFill>
                  <a:srgbClr val="000000"/>
                </a:solidFill>
              </a:rPr>
              <a:t>k</a:t>
            </a:r>
            <a:r>
              <a:rPr lang="en-US" altLang="zh-CN" dirty="0" smtClean="0">
                <a:solidFill>
                  <a:srgbClr val="000000"/>
                </a:solidFill>
              </a:rPr>
              <a:t> cluster tightly around the colossal pattern </a:t>
            </a:r>
            <a:r>
              <a:rPr lang="el-GR" altLang="zh-CN" dirty="0" smtClean="0">
                <a:solidFill>
                  <a:srgbClr val="000000"/>
                </a:solidFill>
              </a:rPr>
              <a:t>α</a:t>
            </a:r>
            <a:r>
              <a:rPr lang="en-US" altLang="zh-CN" dirty="0" smtClean="0">
                <a:solidFill>
                  <a:srgbClr val="000000"/>
                </a:solidFill>
              </a:rPr>
              <a:t> by sharing a similar support.  Such </a:t>
            </a:r>
            <a:r>
              <a:rPr lang="en-US" altLang="zh-CN" dirty="0" err="1" smtClean="0">
                <a:solidFill>
                  <a:srgbClr val="000000"/>
                </a:solidFill>
              </a:rPr>
              <a:t>subpatterns</a:t>
            </a:r>
            <a:r>
              <a:rPr lang="en-US" altLang="zh-CN" dirty="0" smtClean="0">
                <a:solidFill>
                  <a:srgbClr val="000000"/>
                </a:solidFill>
              </a:rPr>
              <a:t> are </a:t>
            </a:r>
            <a:r>
              <a:rPr lang="en-US" altLang="zh-CN" i="1" dirty="0" smtClean="0">
                <a:solidFill>
                  <a:srgbClr val="FF0000"/>
                </a:solidFill>
              </a:rPr>
              <a:t>core patterns</a:t>
            </a:r>
            <a:r>
              <a:rPr lang="en-US" altLang="zh-CN" i="1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of </a:t>
            </a:r>
            <a:r>
              <a:rPr lang="el-GR" altLang="zh-CN" dirty="0" smtClean="0">
                <a:solidFill>
                  <a:srgbClr val="000000"/>
                </a:solidFill>
              </a:rPr>
              <a:t>α</a:t>
            </a:r>
            <a:endParaRPr lang="en-US" altLang="zh-CN" i="1" dirty="0" smtClean="0">
              <a:solidFill>
                <a:srgbClr val="000000"/>
              </a:solidFill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892801" y="1181100"/>
            <a:ext cx="5289550" cy="420052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kern="0" dirty="0" smtClean="0">
                <a:solidFill>
                  <a:srgbClr val="000000"/>
                </a:solidFill>
              </a:rPr>
              <a:t>A </a:t>
            </a:r>
            <a:r>
              <a:rPr lang="en-US" altLang="zh-CN" sz="2400" kern="0" dirty="0">
                <a:solidFill>
                  <a:srgbClr val="000000"/>
                </a:solidFill>
              </a:rPr>
              <a:t>colossal pattern has far more core patterns than a small-sized pattern</a:t>
            </a:r>
          </a:p>
          <a:p>
            <a:pPr>
              <a:defRPr/>
            </a:pPr>
            <a:r>
              <a:rPr lang="en-US" altLang="zh-CN" sz="2400" kern="0" dirty="0">
                <a:solidFill>
                  <a:srgbClr val="000000"/>
                </a:solidFill>
              </a:rPr>
              <a:t>A colossal pattern has far more core descendants of a smaller size c</a:t>
            </a:r>
          </a:p>
          <a:p>
            <a:pPr>
              <a:defRPr/>
            </a:pPr>
            <a:r>
              <a:rPr lang="en-US" altLang="zh-CN" sz="2400" kern="0" dirty="0">
                <a:solidFill>
                  <a:srgbClr val="000000"/>
                </a:solidFill>
              </a:rPr>
              <a:t>A random draw from a complete set of pattern of size c would </a:t>
            </a:r>
            <a:r>
              <a:rPr lang="en-US" altLang="zh-CN" sz="2400" kern="0" dirty="0" smtClean="0">
                <a:solidFill>
                  <a:srgbClr val="000000"/>
                </a:solidFill>
              </a:rPr>
              <a:t>be more </a:t>
            </a:r>
            <a:r>
              <a:rPr lang="en-US" altLang="zh-CN" sz="2400" kern="0" dirty="0">
                <a:solidFill>
                  <a:srgbClr val="000000"/>
                </a:solidFill>
              </a:rPr>
              <a:t>likely to pick a core descendant of a colossal pattern</a:t>
            </a:r>
          </a:p>
          <a:p>
            <a:pPr>
              <a:defRPr/>
            </a:pPr>
            <a:r>
              <a:rPr lang="en-US" altLang="zh-CN" sz="2400" kern="0" dirty="0">
                <a:solidFill>
                  <a:srgbClr val="000000"/>
                </a:solidFill>
              </a:rPr>
              <a:t>A colossal pattern can be generated by merging a set of core patterns</a:t>
            </a:r>
          </a:p>
        </p:txBody>
      </p:sp>
    </p:spTree>
    <p:extLst>
      <p:ext uri="{BB962C8B-B14F-4D97-AF65-F5344CB8AC3E}">
        <p14:creationId xmlns:p14="http://schemas.microsoft.com/office/powerpoint/2010/main" val="17580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11051177" cy="1180093"/>
          </a:xfrm>
        </p:spPr>
        <p:txBody>
          <a:bodyPr>
            <a:noAutofit/>
          </a:bodyPr>
          <a:lstStyle/>
          <a:p>
            <a:r>
              <a:rPr lang="en-US" altLang="en-US" dirty="0" err="1" smtClean="0"/>
              <a:t>SpiderMine</a:t>
            </a:r>
            <a:r>
              <a:rPr lang="en-US" altLang="en-US" dirty="0" smtClean="0"/>
              <a:t>: </a:t>
            </a:r>
            <a:r>
              <a:rPr lang="en-US" altLang="en-US" b="1" dirty="0" smtClean="0"/>
              <a:t>Mining Top-K Large Structural Patterns in a Massive Network</a:t>
            </a:r>
            <a:endParaRPr lang="en-US" altLang="en-US" dirty="0" smtClean="0">
              <a:solidFill>
                <a:srgbClr val="FF0000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439" y="1180093"/>
            <a:ext cx="10680675" cy="51342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Large patterns are informative to characterize a large network (e.g., social network, web, or bio-network)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Similar to pattern fusion, mining large pattern should not aim for completeness but for representativeness </a:t>
            </a:r>
            <a:r>
              <a:rPr lang="en-US" altLang="en-US" sz="2400" dirty="0"/>
              <a:t>of the target </a:t>
            </a:r>
            <a:r>
              <a:rPr lang="en-US" altLang="en-US" sz="2400" dirty="0" smtClean="0"/>
              <a:t>results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Spider-Mine </a:t>
            </a:r>
            <a:r>
              <a:rPr lang="en-US" sz="2400" dirty="0"/>
              <a:t>(</a:t>
            </a:r>
            <a:r>
              <a:rPr lang="en-US" altLang="en-US" sz="2400" dirty="0"/>
              <a:t>F. Zhu, et al., VLDB'11</a:t>
            </a:r>
            <a:r>
              <a:rPr lang="en-US" altLang="en-US" sz="2400" dirty="0" smtClean="0"/>
              <a:t>): Mine top-</a:t>
            </a:r>
            <a:r>
              <a:rPr lang="en-US" altLang="en-US" sz="2400" i="1" dirty="0" smtClean="0"/>
              <a:t>K </a:t>
            </a:r>
            <a:r>
              <a:rPr lang="en-US" altLang="en-US" sz="2400" dirty="0" smtClean="0"/>
              <a:t>largest frequent substructure patterns whose diameter is bounded by </a:t>
            </a:r>
            <a:r>
              <a:rPr lang="en-US" altLang="en-US" sz="2400" dirty="0" err="1" smtClean="0"/>
              <a:t>D</a:t>
            </a:r>
            <a:r>
              <a:rPr lang="en-US" altLang="en-US" sz="2400" baseline="-25000" dirty="0" err="1" smtClean="0"/>
              <a:t>max</a:t>
            </a:r>
            <a:r>
              <a:rPr lang="en-US" altLang="en-US" sz="2400" dirty="0" smtClean="0"/>
              <a:t> with a probability at least 1</a:t>
            </a:r>
            <a:r>
              <a:rPr lang="en-US" altLang="en-US" sz="2400" i="1" dirty="0" smtClean="0"/>
              <a:t>−ϵ</a:t>
            </a:r>
          </a:p>
          <a:p>
            <a:r>
              <a:rPr lang="en-US" sz="2400" dirty="0" smtClean="0"/>
              <a:t>General idea:   Large </a:t>
            </a:r>
            <a:r>
              <a:rPr lang="en-US" sz="2400" dirty="0"/>
              <a:t>patterns are composed of a </a:t>
            </a:r>
            <a:r>
              <a:rPr lang="en-US" sz="2400" dirty="0" smtClean="0"/>
              <a:t>number </a:t>
            </a:r>
            <a:r>
              <a:rPr lang="en-US" sz="2400" dirty="0"/>
              <a:t>of small </a:t>
            </a:r>
            <a:r>
              <a:rPr lang="en-US" sz="2400" dirty="0" smtClean="0"/>
              <a:t>components (“</a:t>
            </a:r>
            <a:r>
              <a:rPr lang="en-US" sz="2400" dirty="0"/>
              <a:t>spiders</a:t>
            </a:r>
            <a:r>
              <a:rPr lang="en-US" sz="2400" dirty="0" smtClean="0"/>
              <a:t>”) </a:t>
            </a:r>
            <a:r>
              <a:rPr lang="en-US" sz="2400" dirty="0"/>
              <a:t>which will eventually connect together after some rounds of pattern </a:t>
            </a:r>
            <a:r>
              <a:rPr lang="en-US" sz="2400" dirty="0" smtClean="0"/>
              <a:t>growth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44384" y="4941252"/>
            <a:ext cx="2565420" cy="1569276"/>
            <a:chOff x="5652120" y="1628800"/>
            <a:chExt cx="3024336" cy="1656184"/>
          </a:xfrm>
        </p:grpSpPr>
        <p:grpSp>
          <p:nvGrpSpPr>
            <p:cNvPr id="5" name="Group 16"/>
            <p:cNvGrpSpPr/>
            <p:nvPr/>
          </p:nvGrpSpPr>
          <p:grpSpPr>
            <a:xfrm>
              <a:off x="5652120" y="1628800"/>
              <a:ext cx="3024336" cy="1656184"/>
              <a:chOff x="2123728" y="3789039"/>
              <a:chExt cx="4896544" cy="28803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123728" y="3789039"/>
                <a:ext cx="4896544" cy="288032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" name="Group 7"/>
              <p:cNvGrpSpPr/>
              <p:nvPr/>
            </p:nvGrpSpPr>
            <p:grpSpPr>
              <a:xfrm>
                <a:off x="2987824" y="4293096"/>
                <a:ext cx="2880320" cy="1800200"/>
                <a:chOff x="2411760" y="4005064"/>
                <a:chExt cx="2880320" cy="18002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411760" y="4869160"/>
                  <a:ext cx="648072" cy="64807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563888" y="4005064"/>
                  <a:ext cx="792088" cy="7920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499992" y="5013176"/>
                  <a:ext cx="792088" cy="79208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Oval 13"/>
              <p:cNvSpPr/>
              <p:nvPr/>
            </p:nvSpPr>
            <p:spPr>
              <a:xfrm>
                <a:off x="2843808" y="5019722"/>
                <a:ext cx="942650" cy="100156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30474" y="4077072"/>
                <a:ext cx="1152128" cy="12241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866578" y="5085184"/>
                <a:ext cx="1152128" cy="12241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2843808" y="3861048"/>
                <a:ext cx="3174898" cy="2528664"/>
                <a:chOff x="5789590" y="3645024"/>
                <a:chExt cx="3174898" cy="2528664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5789590" y="4725144"/>
                  <a:ext cx="1158674" cy="116051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6516216" y="3645024"/>
                  <a:ext cx="1512168" cy="152055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7524328" y="4653136"/>
                  <a:ext cx="1440160" cy="152055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89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6516216" y="1628800"/>
              <a:ext cx="1080120" cy="1008112"/>
              <a:chOff x="6689882" y="3567615"/>
              <a:chExt cx="978462" cy="86949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689882" y="3567615"/>
                <a:ext cx="978462" cy="86949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995588" y="3834076"/>
                <a:ext cx="168700" cy="45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89"/>
                <a:r>
                  <a:rPr lang="en-US" sz="2800" b="1" dirty="0">
                    <a:solidFill>
                      <a:srgbClr val="000000"/>
                    </a:solidFill>
                  </a:rPr>
                  <a:t>u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168816" y="3933056"/>
                <a:ext cx="67480" cy="6688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" name="Straight Arrow Connector 9"/>
              <p:cNvCxnSpPr>
                <a:endCxn id="7" idx="7"/>
              </p:cNvCxnSpPr>
              <p:nvPr/>
            </p:nvCxnSpPr>
            <p:spPr>
              <a:xfrm flipV="1">
                <a:off x="7229723" y="3694950"/>
                <a:ext cx="295329" cy="2405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7317360" y="3645024"/>
                <a:ext cx="134960" cy="45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89"/>
                <a:r>
                  <a:rPr lang="en-US" altLang="zh-CN" sz="2800" b="1" dirty="0">
                    <a:solidFill>
                      <a:srgbClr val="000000"/>
                    </a:solidFill>
                  </a:rPr>
                  <a:t>r</a:t>
                </a:r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563946" y="5020632"/>
            <a:ext cx="6867002" cy="106984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0000"/>
                </a:solidFill>
              </a:rPr>
              <a:t>r-Spider:  </a:t>
            </a:r>
            <a:r>
              <a:rPr lang="en-US" sz="2400" dirty="0" smtClean="0">
                <a:solidFill>
                  <a:srgbClr val="000000"/>
                </a:solidFill>
              </a:rPr>
              <a:t>An r-spider is a frequent graph pattern P such that there exists a vertex u of P, and all other vertices of P are within distance r from u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4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1"/>
          <p:cNvSpPr txBox="1">
            <a:spLocks/>
          </p:cNvSpPr>
          <p:nvPr/>
        </p:nvSpPr>
        <p:spPr>
          <a:xfrm>
            <a:off x="557267" y="1250911"/>
            <a:ext cx="8229600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4078" indent="-514350">
              <a:buFont typeface="+mj-lt"/>
              <a:buAutoNum type="arabicParenR"/>
            </a:pPr>
            <a:endParaRPr lang="en-US" sz="2600" dirty="0">
              <a:solidFill>
                <a:srgbClr val="000000"/>
              </a:solidFill>
            </a:endParaRPr>
          </a:p>
          <a:p>
            <a:pPr marL="109728" indent="0">
              <a:buFont typeface="Arial" pitchFamily="34" charset="0"/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40030" y="187386"/>
            <a:ext cx="12683489" cy="738909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Why Is </a:t>
            </a:r>
            <a:r>
              <a:rPr lang="en-US" altLang="en-US" dirty="0" err="1" smtClean="0"/>
              <a:t>SpiderMine</a:t>
            </a:r>
            <a:r>
              <a:rPr lang="en-US" altLang="en-US" dirty="0" smtClean="0"/>
              <a:t> </a:t>
            </a:r>
            <a:r>
              <a:rPr lang="en-US" dirty="0" smtClean="0"/>
              <a:t>Good for Mining Large Patterns</a:t>
            </a:r>
            <a:endParaRPr lang="en-US" dirty="0"/>
          </a:p>
        </p:txBody>
      </p:sp>
      <p:sp>
        <p:nvSpPr>
          <p:cNvPr id="28" name="Content Placeholder 1"/>
          <p:cNvSpPr>
            <a:spLocks noGrp="1"/>
          </p:cNvSpPr>
          <p:nvPr>
            <p:ph idx="1"/>
          </p:nvPr>
        </p:nvSpPr>
        <p:spPr>
          <a:xfrm>
            <a:off x="557267" y="1148883"/>
            <a:ext cx="10060970" cy="55892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SpiderMine</a:t>
            </a:r>
            <a:r>
              <a:rPr lang="en-US" sz="2400" dirty="0" smtClean="0"/>
              <a:t> Algorithm</a:t>
            </a:r>
          </a:p>
          <a:p>
            <a:pPr lvl="1"/>
            <a:r>
              <a:rPr lang="en-US" sz="2400" dirty="0" smtClean="0"/>
              <a:t>Mine </a:t>
            </a:r>
            <a:r>
              <a:rPr lang="en-US" sz="2400" dirty="0"/>
              <a:t>the set S of all the r-spiders</a:t>
            </a:r>
          </a:p>
          <a:p>
            <a:pPr lvl="1"/>
            <a:r>
              <a:rPr lang="en-US" sz="2400" dirty="0"/>
              <a:t>Randomly draw M r-spiders</a:t>
            </a:r>
          </a:p>
          <a:p>
            <a:pPr lvl="1"/>
            <a:r>
              <a:rPr lang="en-US" sz="2400" dirty="0"/>
              <a:t>Grow these M r-spiders for t = </a:t>
            </a:r>
            <a:r>
              <a:rPr lang="en-US" sz="2400" dirty="0" err="1"/>
              <a:t>D</a:t>
            </a:r>
            <a:r>
              <a:rPr lang="en-US" sz="2400" baseline="-25000" dirty="0" err="1"/>
              <a:t>max</a:t>
            </a:r>
            <a:r>
              <a:rPr lang="en-US" sz="2400" dirty="0"/>
              <a:t>/2 iterations, and merge two patterns whenever possible</a:t>
            </a:r>
          </a:p>
          <a:p>
            <a:pPr lvl="1"/>
            <a:r>
              <a:rPr lang="en-US" sz="2400" dirty="0"/>
              <a:t>Discard unmerged patterns</a:t>
            </a:r>
          </a:p>
          <a:p>
            <a:pPr lvl="1"/>
            <a:r>
              <a:rPr lang="en-US" sz="2400" dirty="0"/>
              <a:t>Continue to grow the remaining ones to maximum size</a:t>
            </a:r>
          </a:p>
          <a:p>
            <a:pPr lvl="1"/>
            <a:r>
              <a:rPr lang="en-US" sz="2400" dirty="0"/>
              <a:t>Return the top-K largest ones in the </a:t>
            </a:r>
            <a:r>
              <a:rPr lang="en-US" sz="2400" dirty="0" smtClean="0"/>
              <a:t>result</a:t>
            </a:r>
            <a:r>
              <a:rPr lang="en-US" sz="2400" b="1" dirty="0" smtClean="0"/>
              <a:t>  </a:t>
            </a:r>
          </a:p>
          <a:p>
            <a:r>
              <a:rPr lang="en-US" sz="2400" dirty="0"/>
              <a:t>Why </a:t>
            </a:r>
            <a:r>
              <a:rPr lang="en-US" sz="2400" dirty="0" smtClean="0"/>
              <a:t>is </a:t>
            </a:r>
            <a:r>
              <a:rPr lang="en-US" sz="2400" dirty="0" err="1"/>
              <a:t>SpiderMine</a:t>
            </a:r>
            <a:r>
              <a:rPr lang="en-US" sz="2400" dirty="0"/>
              <a:t> </a:t>
            </a:r>
            <a:r>
              <a:rPr lang="en-US" sz="2400" dirty="0" smtClean="0"/>
              <a:t>likely to retain </a:t>
            </a:r>
            <a:r>
              <a:rPr lang="en-US" sz="2400" dirty="0"/>
              <a:t>large patterns and prune small </a:t>
            </a:r>
            <a:r>
              <a:rPr lang="en-US" sz="2400" dirty="0" smtClean="0"/>
              <a:t>ones?</a:t>
            </a:r>
          </a:p>
          <a:p>
            <a:pPr lvl="1"/>
            <a:r>
              <a:rPr lang="en-US" sz="2400" dirty="0" smtClean="0"/>
              <a:t>Small </a:t>
            </a:r>
            <a:r>
              <a:rPr lang="en-US" sz="2400" dirty="0"/>
              <a:t>patterns are much less likely to be hit in the random </a:t>
            </a:r>
            <a:r>
              <a:rPr lang="en-US" sz="2400" dirty="0" smtClean="0"/>
              <a:t>draw</a:t>
            </a:r>
          </a:p>
          <a:p>
            <a:pPr lvl="1"/>
            <a:r>
              <a:rPr lang="en-US" sz="2400" dirty="0" smtClean="0"/>
              <a:t>Even </a:t>
            </a:r>
            <a:r>
              <a:rPr lang="en-US" sz="2400" dirty="0"/>
              <a:t>if a small pattern is hit, </a:t>
            </a:r>
            <a:r>
              <a:rPr lang="en-US" sz="2400" dirty="0" smtClean="0"/>
              <a:t>it is </a:t>
            </a:r>
            <a:r>
              <a:rPr lang="en-US" sz="2400" dirty="0"/>
              <a:t>even less likely to be hit multiple </a:t>
            </a:r>
            <a:r>
              <a:rPr lang="en-US" sz="2400" dirty="0" smtClean="0"/>
              <a:t>times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larger the pattern, the greater the chance it is hit and </a:t>
            </a:r>
            <a:r>
              <a:rPr lang="en-US" sz="2400" dirty="0" smtClean="0"/>
              <a:t>saved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98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289" y="4077176"/>
            <a:ext cx="3606505" cy="17152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922" y="3968698"/>
            <a:ext cx="4706233" cy="204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" y="160518"/>
            <a:ext cx="12189577" cy="738909"/>
          </a:xfrm>
        </p:spPr>
        <p:txBody>
          <a:bodyPr>
            <a:noAutofit/>
          </a:bodyPr>
          <a:lstStyle/>
          <a:p>
            <a:r>
              <a:rPr lang="en-US" dirty="0" smtClean="0"/>
              <a:t>Mining Collaboration Patterns in DBLP Networks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285" y="2765355"/>
            <a:ext cx="3584736" cy="902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149" y="2795305"/>
            <a:ext cx="3625961" cy="872641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57267" y="1148883"/>
            <a:ext cx="10891394" cy="1365738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Data description:  600 </a:t>
            </a:r>
            <a:r>
              <a:rPr lang="en-US" sz="2400" dirty="0">
                <a:solidFill>
                  <a:srgbClr val="000000"/>
                </a:solidFill>
              </a:rPr>
              <a:t>top </a:t>
            </a:r>
            <a:r>
              <a:rPr lang="en-US" sz="2400" dirty="0" err="1" smtClean="0">
                <a:solidFill>
                  <a:srgbClr val="000000"/>
                </a:solidFill>
              </a:rPr>
              <a:t>confs</a:t>
            </a:r>
            <a:r>
              <a:rPr lang="en-US" sz="2400" dirty="0">
                <a:solidFill>
                  <a:srgbClr val="000000"/>
                </a:solidFill>
              </a:rPr>
              <a:t>, 9 major CS areas, 15071 authors in </a:t>
            </a:r>
            <a:r>
              <a:rPr lang="en-US" sz="2400" dirty="0" smtClean="0">
                <a:solidFill>
                  <a:srgbClr val="000000"/>
                </a:solidFill>
              </a:rPr>
              <a:t>DB/DM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Author labeled </a:t>
            </a:r>
            <a:r>
              <a:rPr lang="en-US" sz="2400" dirty="0">
                <a:solidFill>
                  <a:srgbClr val="000000"/>
                </a:solidFill>
              </a:rPr>
              <a:t>by # of papers published in </a:t>
            </a:r>
            <a:r>
              <a:rPr lang="en-US" sz="2400" dirty="0" smtClean="0">
                <a:solidFill>
                  <a:srgbClr val="000000"/>
                </a:solidFill>
              </a:rPr>
              <a:t>DB/DM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Prolific (P): &gt;=</a:t>
            </a:r>
            <a:r>
              <a:rPr lang="en-US" sz="2400" dirty="0" smtClean="0">
                <a:solidFill>
                  <a:srgbClr val="000000"/>
                </a:solidFill>
              </a:rPr>
              <a:t>50, </a:t>
            </a:r>
            <a:r>
              <a:rPr lang="en-US" sz="2400" dirty="0">
                <a:solidFill>
                  <a:srgbClr val="000000"/>
                </a:solidFill>
              </a:rPr>
              <a:t>Senior (S):  </a:t>
            </a:r>
            <a:r>
              <a:rPr lang="en-US" sz="2400" dirty="0" smtClean="0">
                <a:solidFill>
                  <a:srgbClr val="000000"/>
                </a:solidFill>
              </a:rPr>
              <a:t>20~49, </a:t>
            </a:r>
            <a:r>
              <a:rPr lang="en-US" sz="2400" dirty="0">
                <a:solidFill>
                  <a:srgbClr val="000000"/>
                </a:solidFill>
              </a:rPr>
              <a:t>Junior (J</a:t>
            </a:r>
            <a:r>
              <a:rPr lang="en-US" sz="2400" dirty="0" smtClean="0">
                <a:solidFill>
                  <a:srgbClr val="000000"/>
                </a:solidFill>
              </a:rPr>
              <a:t>): 10~19, </a:t>
            </a:r>
            <a:r>
              <a:rPr lang="en-US" sz="2400" dirty="0">
                <a:solidFill>
                  <a:srgbClr val="000000"/>
                </a:solidFill>
              </a:rPr>
              <a:t>Beginner(B):  </a:t>
            </a:r>
            <a:r>
              <a:rPr lang="en-US" sz="2400" dirty="0" smtClean="0">
                <a:solidFill>
                  <a:srgbClr val="000000"/>
                </a:solidFill>
              </a:rPr>
              <a:t>5~9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700" y="5509456"/>
            <a:ext cx="2370972" cy="11394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47" y="4223478"/>
            <a:ext cx="1898687" cy="1105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919" y="2814533"/>
            <a:ext cx="1551238" cy="903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3918" y="3754472"/>
            <a:ext cx="149798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1600" dirty="0" smtClean="0">
                <a:solidFill>
                  <a:srgbClr val="000000"/>
                </a:solidFill>
              </a:rPr>
              <a:t>Patterns found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4541" y="6310323"/>
            <a:ext cx="149798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1600" dirty="0" smtClean="0">
                <a:solidFill>
                  <a:srgbClr val="000000"/>
                </a:solidFill>
              </a:rPr>
              <a:t>Patterns found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3917" y="5340179"/>
            <a:ext cx="149798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1600" dirty="0" smtClean="0">
                <a:solidFill>
                  <a:srgbClr val="000000"/>
                </a:solidFill>
              </a:rPr>
              <a:t>Patterns found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6717" y="3667946"/>
            <a:ext cx="149798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1600" dirty="0" smtClean="0">
                <a:solidFill>
                  <a:srgbClr val="000000"/>
                </a:solidFill>
              </a:rPr>
              <a:t>Instance in data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14137" y="3717896"/>
            <a:ext cx="149798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1600" dirty="0" smtClean="0">
                <a:solidFill>
                  <a:srgbClr val="000000"/>
                </a:solidFill>
              </a:rPr>
              <a:t>Instance in data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16675" y="6046411"/>
            <a:ext cx="149798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1600" dirty="0" smtClean="0">
                <a:solidFill>
                  <a:srgbClr val="000000"/>
                </a:solidFill>
              </a:rPr>
              <a:t>Instance in data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38948" y="5810352"/>
            <a:ext cx="149798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1600" dirty="0" smtClean="0">
                <a:solidFill>
                  <a:srgbClr val="000000"/>
                </a:solidFill>
              </a:rPr>
              <a:t>Instance in data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flipV="1">
            <a:off x="2431900" y="2580030"/>
            <a:ext cx="1551560" cy="4690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Curved Up Arrow 20"/>
          <p:cNvSpPr/>
          <p:nvPr/>
        </p:nvSpPr>
        <p:spPr>
          <a:xfrm flipV="1">
            <a:off x="1883810" y="2426689"/>
            <a:ext cx="5803796" cy="4882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>
            <a:off x="1883810" y="5731603"/>
            <a:ext cx="1551560" cy="347563"/>
          </a:xfrm>
          <a:prstGeom prst="curved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20481683">
            <a:off x="7630161" y="6116618"/>
            <a:ext cx="1551560" cy="536695"/>
          </a:xfrm>
          <a:prstGeom prst="curved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99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566738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Application of Pattern Mining I: Graph Indexing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557" y="1173481"/>
            <a:ext cx="11305117" cy="5334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Graph query:  Find all the graphs in a graph DB containing a given query graph</a:t>
            </a:r>
          </a:p>
        </p:txBody>
      </p:sp>
      <p:grpSp>
        <p:nvGrpSpPr>
          <p:cNvPr id="15364" name="Group 16"/>
          <p:cNvGrpSpPr>
            <a:grpSpLocks/>
          </p:cNvGrpSpPr>
          <p:nvPr/>
        </p:nvGrpSpPr>
        <p:grpSpPr bwMode="auto">
          <a:xfrm>
            <a:off x="6822835" y="1778705"/>
            <a:ext cx="4509445" cy="1844061"/>
            <a:chOff x="315968" y="2128838"/>
            <a:chExt cx="3794070" cy="1681162"/>
          </a:xfrm>
        </p:grpSpPr>
        <p:sp>
          <p:nvSpPr>
            <p:cNvPr id="15379" name="Text Box 3"/>
            <p:cNvSpPr txBox="1">
              <a:spLocks noChangeArrowheads="1"/>
            </p:cNvSpPr>
            <p:nvPr/>
          </p:nvSpPr>
          <p:spPr bwMode="auto">
            <a:xfrm>
              <a:off x="3008250" y="3243290"/>
              <a:ext cx="900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cs typeface="Arial" charset="0"/>
                </a:rPr>
                <a:t>Graph (G)</a:t>
              </a:r>
            </a:p>
          </p:txBody>
        </p:sp>
        <p:sp>
          <p:nvSpPr>
            <p:cNvPr id="15380" name="Text Box 4"/>
            <p:cNvSpPr txBox="1">
              <a:spLocks noChangeArrowheads="1"/>
            </p:cNvSpPr>
            <p:nvPr/>
          </p:nvSpPr>
          <p:spPr bwMode="auto">
            <a:xfrm>
              <a:off x="315968" y="3371468"/>
              <a:ext cx="11435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cs typeface="Arial" charset="0"/>
                </a:rPr>
                <a:t>Substructure</a:t>
              </a:r>
            </a:p>
          </p:txBody>
        </p:sp>
        <p:sp>
          <p:nvSpPr>
            <p:cNvPr id="15381" name="Text Box 5"/>
            <p:cNvSpPr txBox="1">
              <a:spLocks noChangeArrowheads="1"/>
            </p:cNvSpPr>
            <p:nvPr/>
          </p:nvSpPr>
          <p:spPr bwMode="auto">
            <a:xfrm>
              <a:off x="1138191" y="2199450"/>
              <a:ext cx="15288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cs typeface="Arial" charset="0"/>
                </a:rPr>
                <a:t>Query graph (Q)</a:t>
              </a:r>
            </a:p>
          </p:txBody>
        </p:sp>
        <p:grpSp>
          <p:nvGrpSpPr>
            <p:cNvPr id="15382" name="Group 6"/>
            <p:cNvGrpSpPr>
              <a:grpSpLocks/>
            </p:cNvGrpSpPr>
            <p:nvPr/>
          </p:nvGrpSpPr>
          <p:grpSpPr bwMode="auto">
            <a:xfrm>
              <a:off x="685800" y="2128838"/>
              <a:ext cx="3424238" cy="1681162"/>
              <a:chOff x="819" y="1262"/>
              <a:chExt cx="1700" cy="853"/>
            </a:xfrm>
          </p:grpSpPr>
          <p:sp>
            <p:nvSpPr>
              <p:cNvPr id="15383" name="Oval 7"/>
              <p:cNvSpPr>
                <a:spLocks noChangeArrowheads="1"/>
              </p:cNvSpPr>
              <p:nvPr/>
            </p:nvSpPr>
            <p:spPr bwMode="auto">
              <a:xfrm>
                <a:off x="955" y="1382"/>
                <a:ext cx="62" cy="58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384" name="Oval 8"/>
              <p:cNvSpPr>
                <a:spLocks noChangeArrowheads="1"/>
              </p:cNvSpPr>
              <p:nvPr/>
            </p:nvSpPr>
            <p:spPr bwMode="auto">
              <a:xfrm>
                <a:off x="1091" y="1657"/>
                <a:ext cx="61" cy="57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385" name="Oval 9"/>
              <p:cNvSpPr>
                <a:spLocks noChangeArrowheads="1"/>
              </p:cNvSpPr>
              <p:nvPr/>
            </p:nvSpPr>
            <p:spPr bwMode="auto">
              <a:xfrm>
                <a:off x="820" y="1657"/>
                <a:ext cx="62" cy="57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386" name="Oval 10"/>
              <p:cNvSpPr>
                <a:spLocks noChangeArrowheads="1"/>
              </p:cNvSpPr>
              <p:nvPr/>
            </p:nvSpPr>
            <p:spPr bwMode="auto">
              <a:xfrm>
                <a:off x="953" y="1544"/>
                <a:ext cx="61" cy="57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387" name="Oval 11"/>
              <p:cNvSpPr>
                <a:spLocks noChangeArrowheads="1"/>
              </p:cNvSpPr>
              <p:nvPr/>
            </p:nvSpPr>
            <p:spPr bwMode="auto">
              <a:xfrm>
                <a:off x="819" y="1292"/>
                <a:ext cx="61" cy="5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cxnSp>
            <p:nvCxnSpPr>
              <p:cNvPr id="15388" name="AutoShape 12"/>
              <p:cNvCxnSpPr>
                <a:cxnSpLocks noChangeShapeType="1"/>
                <a:stCxn id="15387" idx="5"/>
                <a:endCxn id="15383" idx="1"/>
              </p:cNvCxnSpPr>
              <p:nvPr/>
            </p:nvCxnSpPr>
            <p:spPr bwMode="auto">
              <a:xfrm>
                <a:off x="871" y="1340"/>
                <a:ext cx="93" cy="5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89" name="AutoShape 13"/>
              <p:cNvCxnSpPr>
                <a:cxnSpLocks noChangeShapeType="1"/>
                <a:stCxn id="15383" idx="4"/>
                <a:endCxn id="15386" idx="0"/>
              </p:cNvCxnSpPr>
              <p:nvPr/>
            </p:nvCxnSpPr>
            <p:spPr bwMode="auto">
              <a:xfrm flipH="1">
                <a:off x="984" y="1440"/>
                <a:ext cx="1" cy="10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0" name="AutoShape 14"/>
              <p:cNvCxnSpPr>
                <a:cxnSpLocks noChangeShapeType="1"/>
                <a:stCxn id="15386" idx="3"/>
              </p:cNvCxnSpPr>
              <p:nvPr/>
            </p:nvCxnSpPr>
            <p:spPr bwMode="auto">
              <a:xfrm flipH="1">
                <a:off x="872" y="1593"/>
                <a:ext cx="90" cy="73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1" name="AutoShape 15"/>
              <p:cNvCxnSpPr>
                <a:cxnSpLocks noChangeShapeType="1"/>
                <a:stCxn id="15386" idx="5"/>
                <a:endCxn id="15384" idx="1"/>
              </p:cNvCxnSpPr>
              <p:nvPr/>
            </p:nvCxnSpPr>
            <p:spPr bwMode="auto">
              <a:xfrm>
                <a:off x="1006" y="1592"/>
                <a:ext cx="94" cy="73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392" name="Oval 16"/>
              <p:cNvSpPr>
                <a:spLocks noChangeArrowheads="1"/>
              </p:cNvSpPr>
              <p:nvPr/>
            </p:nvSpPr>
            <p:spPr bwMode="auto">
              <a:xfrm>
                <a:off x="2204" y="1487"/>
                <a:ext cx="61" cy="5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393" name="Oval 17"/>
              <p:cNvSpPr>
                <a:spLocks noChangeArrowheads="1"/>
              </p:cNvSpPr>
              <p:nvPr/>
            </p:nvSpPr>
            <p:spPr bwMode="auto">
              <a:xfrm>
                <a:off x="2339" y="1743"/>
                <a:ext cx="61" cy="5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394" name="Oval 18"/>
              <p:cNvSpPr>
                <a:spLocks noChangeArrowheads="1"/>
              </p:cNvSpPr>
              <p:nvPr/>
            </p:nvSpPr>
            <p:spPr bwMode="auto">
              <a:xfrm>
                <a:off x="2069" y="1737"/>
                <a:ext cx="61" cy="5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395" name="Oval 19"/>
              <p:cNvSpPr>
                <a:spLocks noChangeArrowheads="1"/>
              </p:cNvSpPr>
              <p:nvPr/>
            </p:nvSpPr>
            <p:spPr bwMode="auto">
              <a:xfrm>
                <a:off x="2201" y="1648"/>
                <a:ext cx="62" cy="5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396" name="Oval 20"/>
              <p:cNvSpPr>
                <a:spLocks noChangeArrowheads="1"/>
              </p:cNvSpPr>
              <p:nvPr/>
            </p:nvSpPr>
            <p:spPr bwMode="auto">
              <a:xfrm>
                <a:off x="2067" y="1397"/>
                <a:ext cx="61" cy="5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397" name="Oval 21"/>
              <p:cNvSpPr>
                <a:spLocks noChangeArrowheads="1"/>
              </p:cNvSpPr>
              <p:nvPr/>
            </p:nvSpPr>
            <p:spPr bwMode="auto">
              <a:xfrm>
                <a:off x="2332" y="1394"/>
                <a:ext cx="61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cxnSp>
            <p:nvCxnSpPr>
              <p:cNvPr id="15398" name="AutoShape 22"/>
              <p:cNvCxnSpPr>
                <a:cxnSpLocks noChangeShapeType="1"/>
                <a:stCxn id="15396" idx="5"/>
                <a:endCxn id="15392" idx="1"/>
              </p:cNvCxnSpPr>
              <p:nvPr/>
            </p:nvCxnSpPr>
            <p:spPr bwMode="auto">
              <a:xfrm>
                <a:off x="2120" y="1444"/>
                <a:ext cx="93" cy="5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9" name="AutoShape 23"/>
              <p:cNvCxnSpPr>
                <a:cxnSpLocks noChangeShapeType="1"/>
                <a:stCxn id="15392" idx="7"/>
                <a:endCxn id="15397" idx="3"/>
              </p:cNvCxnSpPr>
              <p:nvPr/>
            </p:nvCxnSpPr>
            <p:spPr bwMode="auto">
              <a:xfrm flipV="1">
                <a:off x="2257" y="1442"/>
                <a:ext cx="84" cy="5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0" name="AutoShape 24"/>
              <p:cNvCxnSpPr>
                <a:cxnSpLocks noChangeShapeType="1"/>
                <a:stCxn id="15392" idx="4"/>
                <a:endCxn id="15395" idx="0"/>
              </p:cNvCxnSpPr>
              <p:nvPr/>
            </p:nvCxnSpPr>
            <p:spPr bwMode="auto">
              <a:xfrm flipH="1">
                <a:off x="2232" y="1544"/>
                <a:ext cx="2" cy="10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1" name="AutoShape 25"/>
              <p:cNvCxnSpPr>
                <a:cxnSpLocks noChangeShapeType="1"/>
                <a:stCxn id="15395" idx="3"/>
                <a:endCxn id="15394" idx="7"/>
              </p:cNvCxnSpPr>
              <p:nvPr/>
            </p:nvCxnSpPr>
            <p:spPr bwMode="auto">
              <a:xfrm flipH="1">
                <a:off x="2120" y="1697"/>
                <a:ext cx="91" cy="4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2" name="AutoShape 26"/>
              <p:cNvCxnSpPr>
                <a:cxnSpLocks noChangeShapeType="1"/>
                <a:stCxn id="15395" idx="5"/>
                <a:endCxn id="15393" idx="1"/>
              </p:cNvCxnSpPr>
              <p:nvPr/>
            </p:nvCxnSpPr>
            <p:spPr bwMode="auto">
              <a:xfrm>
                <a:off x="2254" y="1697"/>
                <a:ext cx="94" cy="5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403" name="Oval 27"/>
              <p:cNvSpPr>
                <a:spLocks noChangeArrowheads="1"/>
              </p:cNvSpPr>
              <p:nvPr/>
            </p:nvSpPr>
            <p:spPr bwMode="auto">
              <a:xfrm>
                <a:off x="1942" y="1476"/>
                <a:ext cx="62" cy="5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404" name="Oval 28"/>
              <p:cNvSpPr>
                <a:spLocks noChangeArrowheads="1"/>
              </p:cNvSpPr>
              <p:nvPr/>
            </p:nvSpPr>
            <p:spPr bwMode="auto">
              <a:xfrm>
                <a:off x="1937" y="1645"/>
                <a:ext cx="61" cy="5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405" name="Oval 29"/>
              <p:cNvSpPr>
                <a:spLocks noChangeArrowheads="1"/>
              </p:cNvSpPr>
              <p:nvPr/>
            </p:nvSpPr>
            <p:spPr bwMode="auto">
              <a:xfrm>
                <a:off x="2458" y="1516"/>
                <a:ext cx="61" cy="5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cxnSp>
            <p:nvCxnSpPr>
              <p:cNvPr id="15406" name="AutoShape 30"/>
              <p:cNvCxnSpPr>
                <a:cxnSpLocks noChangeShapeType="1"/>
                <a:stCxn id="15403" idx="7"/>
                <a:endCxn id="15396" idx="3"/>
              </p:cNvCxnSpPr>
              <p:nvPr/>
            </p:nvCxnSpPr>
            <p:spPr bwMode="auto">
              <a:xfrm flipV="1">
                <a:off x="1995" y="1444"/>
                <a:ext cx="81" cy="4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7" name="AutoShape 31"/>
              <p:cNvCxnSpPr>
                <a:cxnSpLocks noChangeShapeType="1"/>
                <a:stCxn id="15404" idx="5"/>
                <a:endCxn id="15394" idx="1"/>
              </p:cNvCxnSpPr>
              <p:nvPr/>
            </p:nvCxnSpPr>
            <p:spPr bwMode="auto">
              <a:xfrm>
                <a:off x="1990" y="1694"/>
                <a:ext cx="88" cy="51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8" name="AutoShape 32"/>
              <p:cNvCxnSpPr>
                <a:cxnSpLocks noChangeShapeType="1"/>
                <a:stCxn id="15403" idx="4"/>
                <a:endCxn id="15404" idx="0"/>
              </p:cNvCxnSpPr>
              <p:nvPr/>
            </p:nvCxnSpPr>
            <p:spPr bwMode="auto">
              <a:xfrm flipH="1">
                <a:off x="1968" y="1533"/>
                <a:ext cx="4" cy="11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9" name="AutoShape 33"/>
              <p:cNvCxnSpPr>
                <a:cxnSpLocks noChangeShapeType="1"/>
                <a:stCxn id="15397" idx="5"/>
                <a:endCxn id="15405" idx="1"/>
              </p:cNvCxnSpPr>
              <p:nvPr/>
            </p:nvCxnSpPr>
            <p:spPr bwMode="auto">
              <a:xfrm>
                <a:off x="2384" y="1442"/>
                <a:ext cx="83" cy="8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410" name="Oval 34"/>
              <p:cNvSpPr>
                <a:spLocks noChangeArrowheads="1"/>
              </p:cNvSpPr>
              <p:nvPr/>
            </p:nvSpPr>
            <p:spPr bwMode="auto">
              <a:xfrm>
                <a:off x="1526" y="1785"/>
                <a:ext cx="61" cy="56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411" name="Oval 35"/>
              <p:cNvSpPr>
                <a:spLocks noChangeArrowheads="1"/>
              </p:cNvSpPr>
              <p:nvPr/>
            </p:nvSpPr>
            <p:spPr bwMode="auto">
              <a:xfrm>
                <a:off x="1661" y="2059"/>
                <a:ext cx="62" cy="56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412" name="Oval 36"/>
              <p:cNvSpPr>
                <a:spLocks noChangeArrowheads="1"/>
              </p:cNvSpPr>
              <p:nvPr/>
            </p:nvSpPr>
            <p:spPr bwMode="auto">
              <a:xfrm>
                <a:off x="1391" y="2059"/>
                <a:ext cx="61" cy="56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413" name="Oval 37"/>
              <p:cNvSpPr>
                <a:spLocks noChangeArrowheads="1"/>
              </p:cNvSpPr>
              <p:nvPr/>
            </p:nvSpPr>
            <p:spPr bwMode="auto">
              <a:xfrm>
                <a:off x="1524" y="1945"/>
                <a:ext cx="61" cy="57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cxnSp>
            <p:nvCxnSpPr>
              <p:cNvPr id="15414" name="AutoShape 38"/>
              <p:cNvCxnSpPr>
                <a:cxnSpLocks noChangeShapeType="1"/>
                <a:stCxn id="15410" idx="4"/>
                <a:endCxn id="15413" idx="0"/>
              </p:cNvCxnSpPr>
              <p:nvPr/>
            </p:nvCxnSpPr>
            <p:spPr bwMode="auto">
              <a:xfrm flipH="1">
                <a:off x="1554" y="1841"/>
                <a:ext cx="3" cy="10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15" name="AutoShape 39"/>
              <p:cNvCxnSpPr>
                <a:cxnSpLocks noChangeShapeType="1"/>
                <a:stCxn id="15413" idx="3"/>
              </p:cNvCxnSpPr>
              <p:nvPr/>
            </p:nvCxnSpPr>
            <p:spPr bwMode="auto">
              <a:xfrm flipH="1">
                <a:off x="1445" y="1994"/>
                <a:ext cx="88" cy="73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16" name="AutoShape 40"/>
              <p:cNvCxnSpPr>
                <a:cxnSpLocks noChangeShapeType="1"/>
                <a:stCxn id="15413" idx="5"/>
                <a:endCxn id="15411" idx="1"/>
              </p:cNvCxnSpPr>
              <p:nvPr/>
            </p:nvCxnSpPr>
            <p:spPr bwMode="auto">
              <a:xfrm>
                <a:off x="1576" y="1994"/>
                <a:ext cx="94" cy="7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417" name="Line 41"/>
              <p:cNvSpPr>
                <a:spLocks noChangeShapeType="1"/>
              </p:cNvSpPr>
              <p:nvPr/>
            </p:nvSpPr>
            <p:spPr bwMode="auto">
              <a:xfrm>
                <a:off x="1211" y="1815"/>
                <a:ext cx="122" cy="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418" name="Line 42"/>
              <p:cNvSpPr>
                <a:spLocks noChangeShapeType="1"/>
              </p:cNvSpPr>
              <p:nvPr/>
            </p:nvSpPr>
            <p:spPr bwMode="auto">
              <a:xfrm flipV="1">
                <a:off x="1771" y="1820"/>
                <a:ext cx="153" cy="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419" name="Oval 43"/>
              <p:cNvSpPr>
                <a:spLocks noChangeArrowheads="1"/>
              </p:cNvSpPr>
              <p:nvPr/>
            </p:nvSpPr>
            <p:spPr bwMode="auto">
              <a:xfrm>
                <a:off x="2216" y="1262"/>
                <a:ext cx="62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solidFill>
                    <a:srgbClr val="000000"/>
                  </a:solidFill>
                  <a:cs typeface="Arial" charset="0"/>
                </a:endParaRPr>
              </a:p>
            </p:txBody>
          </p:sp>
          <p:cxnSp>
            <p:nvCxnSpPr>
              <p:cNvPr id="15420" name="AutoShape 44"/>
              <p:cNvCxnSpPr>
                <a:cxnSpLocks noChangeShapeType="1"/>
                <a:stCxn id="15419" idx="5"/>
                <a:endCxn id="15397" idx="1"/>
              </p:cNvCxnSpPr>
              <p:nvPr/>
            </p:nvCxnSpPr>
            <p:spPr bwMode="auto">
              <a:xfrm>
                <a:off x="2268" y="1310"/>
                <a:ext cx="73" cy="9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18" y="4208403"/>
            <a:ext cx="1932516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3756916"/>
            <a:ext cx="2245784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1" y="3895667"/>
            <a:ext cx="3280833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Text Box 6"/>
          <p:cNvSpPr txBox="1">
            <a:spLocks noChangeArrowheads="1"/>
          </p:cNvSpPr>
          <p:nvPr/>
        </p:nvSpPr>
        <p:spPr bwMode="auto">
          <a:xfrm>
            <a:off x="4140200" y="4011553"/>
            <a:ext cx="11622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cs typeface="Arial" charset="0"/>
              </a:rPr>
              <a:t>Graph DB:</a:t>
            </a:r>
          </a:p>
        </p:txBody>
      </p:sp>
      <p:sp>
        <p:nvSpPr>
          <p:cNvPr id="15369" name="Text Box 7"/>
          <p:cNvSpPr txBox="1">
            <a:spLocks noChangeArrowheads="1"/>
          </p:cNvSpPr>
          <p:nvPr/>
        </p:nvSpPr>
        <p:spPr bwMode="auto">
          <a:xfrm>
            <a:off x="4783667" y="4875153"/>
            <a:ext cx="4651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cs typeface="Arial" charset="0"/>
              </a:rPr>
              <a:t>(a)</a:t>
            </a:r>
          </a:p>
        </p:txBody>
      </p:sp>
      <p:sp>
        <p:nvSpPr>
          <p:cNvPr id="15370" name="Text Box 8"/>
          <p:cNvSpPr txBox="1">
            <a:spLocks noChangeArrowheads="1"/>
          </p:cNvSpPr>
          <p:nvPr/>
        </p:nvSpPr>
        <p:spPr bwMode="auto">
          <a:xfrm>
            <a:off x="7086600" y="4894203"/>
            <a:ext cx="4764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cs typeface="Arial" charset="0"/>
              </a:rPr>
              <a:t>(b)</a:t>
            </a:r>
          </a:p>
        </p:txBody>
      </p:sp>
      <p:sp>
        <p:nvSpPr>
          <p:cNvPr id="15371" name="Text Box 9"/>
          <p:cNvSpPr txBox="1">
            <a:spLocks noChangeArrowheads="1"/>
          </p:cNvSpPr>
          <p:nvPr/>
        </p:nvSpPr>
        <p:spPr bwMode="auto">
          <a:xfrm>
            <a:off x="9749367" y="4875153"/>
            <a:ext cx="4507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cs typeface="Arial" charset="0"/>
              </a:rPr>
              <a:t>(c)</a:t>
            </a:r>
          </a:p>
        </p:txBody>
      </p:sp>
      <p:sp>
        <p:nvSpPr>
          <p:cNvPr id="15372" name="Rectangle 11"/>
          <p:cNvSpPr>
            <a:spLocks noChangeArrowheads="1"/>
          </p:cNvSpPr>
          <p:nvPr/>
        </p:nvSpPr>
        <p:spPr bwMode="auto">
          <a:xfrm>
            <a:off x="4165600" y="5427603"/>
            <a:ext cx="6130309" cy="400110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charset="0"/>
              </a:rPr>
              <a:t>Path-indices: C, C-C, C-C-C, C-C-C-C cannot prune (a) &amp; (b)</a:t>
            </a:r>
          </a:p>
        </p:txBody>
      </p:sp>
      <p:pic>
        <p:nvPicPr>
          <p:cNvPr id="15373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34" y="4213166"/>
            <a:ext cx="1765300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5" name="TextBox 1"/>
          <p:cNvSpPr txBox="1">
            <a:spLocks noChangeArrowheads="1"/>
          </p:cNvSpPr>
          <p:nvPr/>
        </p:nvSpPr>
        <p:spPr bwMode="auto">
          <a:xfrm>
            <a:off x="772551" y="5373493"/>
            <a:ext cx="2885050" cy="400110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</a:rPr>
              <a:t>Only graph (c) contains Q</a:t>
            </a:r>
          </a:p>
        </p:txBody>
      </p:sp>
      <p:sp>
        <p:nvSpPr>
          <p:cNvPr id="15376" name="Text Box 10"/>
          <p:cNvSpPr txBox="1">
            <a:spLocks noChangeArrowheads="1"/>
          </p:cNvSpPr>
          <p:nvPr/>
        </p:nvSpPr>
        <p:spPr bwMode="auto">
          <a:xfrm>
            <a:off x="1519768" y="3979803"/>
            <a:ext cx="10497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cs typeface="Arial" charset="0"/>
              </a:rPr>
              <a:t>Query Q: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>
          <a:xfrm>
            <a:off x="479919" y="1784842"/>
            <a:ext cx="5171943" cy="1972074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Index should be a powerful tool</a:t>
            </a:r>
          </a:p>
          <a:p>
            <a:pPr>
              <a:spcAft>
                <a:spcPts val="6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Path-index may not work 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well</a:t>
            </a:r>
          </a:p>
          <a:p>
            <a:pPr>
              <a:spcAft>
                <a:spcPts val="600"/>
              </a:spcAft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Solution: 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Index </a:t>
            </a:r>
            <a:r>
              <a:rPr lang="en-US" altLang="en-US" sz="2400" kern="0" dirty="0">
                <a:solidFill>
                  <a:srgbClr val="000000"/>
                </a:solidFill>
              </a:rPr>
              <a:t>directly on substructures (i.e., graphs</a:t>
            </a:r>
            <a:r>
              <a:rPr lang="en-US" altLang="en-US" sz="2400" kern="0" dirty="0" smtClean="0">
                <a:solidFill>
                  <a:srgbClr val="000000"/>
                </a:solidFill>
              </a:rPr>
              <a:t>)</a:t>
            </a:r>
            <a:endParaRPr lang="en-US" altLang="en-US" sz="2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2192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err="1" smtClean="0"/>
              <a:t>gIndex</a:t>
            </a:r>
            <a:r>
              <a:rPr lang="en-US" altLang="en-US" dirty="0" smtClean="0"/>
              <a:t>: Indexing Frequent and Discriminative Substructures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8262" y="1177554"/>
            <a:ext cx="8026400" cy="2514600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 smtClean="0"/>
              <a:t>Why index frequent substructures?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Too many substructures to index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Size-increasing support threshold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smtClean="0"/>
              <a:t>Large structures will likely be indexed well by their substructures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 smtClean="0"/>
              <a:t>Why discriminative substructures?</a:t>
            </a:r>
          </a:p>
        </p:txBody>
      </p:sp>
      <p:grpSp>
        <p:nvGrpSpPr>
          <p:cNvPr id="16388" name="Group 5"/>
          <p:cNvGrpSpPr>
            <a:grpSpLocks/>
          </p:cNvGrpSpPr>
          <p:nvPr/>
        </p:nvGrpSpPr>
        <p:grpSpPr bwMode="auto">
          <a:xfrm>
            <a:off x="7630111" y="1291307"/>
            <a:ext cx="3908728" cy="2290002"/>
            <a:chOff x="2328319" y="3505200"/>
            <a:chExt cx="3081881" cy="2492975"/>
          </a:xfrm>
        </p:grpSpPr>
        <p:sp>
          <p:nvSpPr>
            <p:cNvPr id="16391" name="Line 4"/>
            <p:cNvSpPr>
              <a:spLocks noChangeShapeType="1"/>
            </p:cNvSpPr>
            <p:nvPr/>
          </p:nvSpPr>
          <p:spPr bwMode="auto">
            <a:xfrm>
              <a:off x="2743200" y="5562600"/>
              <a:ext cx="2667000" cy="0"/>
            </a:xfrm>
            <a:prstGeom prst="line">
              <a:avLst/>
            </a:prstGeom>
            <a:noFill/>
            <a:ln w="38100">
              <a:solidFill>
                <a:srgbClr val="2C5A88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392" name="Line 5"/>
            <p:cNvSpPr>
              <a:spLocks noChangeShapeType="1"/>
            </p:cNvSpPr>
            <p:nvPr/>
          </p:nvSpPr>
          <p:spPr bwMode="auto">
            <a:xfrm flipV="1">
              <a:off x="2743200" y="3505200"/>
              <a:ext cx="0" cy="2057400"/>
            </a:xfrm>
            <a:prstGeom prst="line">
              <a:avLst/>
            </a:prstGeom>
            <a:noFill/>
            <a:ln w="38100">
              <a:solidFill>
                <a:srgbClr val="2C5A88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393" name="Arc 6"/>
            <p:cNvSpPr>
              <a:spLocks/>
            </p:cNvSpPr>
            <p:nvPr/>
          </p:nvSpPr>
          <p:spPr bwMode="auto">
            <a:xfrm flipV="1">
              <a:off x="2743200" y="3733800"/>
              <a:ext cx="2325688" cy="1828800"/>
            </a:xfrm>
            <a:custGeom>
              <a:avLst/>
              <a:gdLst>
                <a:gd name="T0" fmla="*/ 0 w 19983"/>
                <a:gd name="T1" fmla="*/ 0 h 21600"/>
                <a:gd name="T2" fmla="*/ 2147483647 w 19983"/>
                <a:gd name="T3" fmla="*/ 2147483647 h 21600"/>
                <a:gd name="T4" fmla="*/ 0 w 19983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19983"/>
                <a:gd name="T10" fmla="*/ 0 h 21600"/>
                <a:gd name="T11" fmla="*/ 19983 w 1998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83" h="21600" fill="none" extrusionOk="0">
                  <a:moveTo>
                    <a:pt x="-1" y="0"/>
                  </a:moveTo>
                  <a:cubicBezTo>
                    <a:pt x="8762" y="0"/>
                    <a:pt x="16655" y="5293"/>
                    <a:pt x="19982" y="13399"/>
                  </a:cubicBezTo>
                </a:path>
                <a:path w="19983" h="21600" stroke="0" extrusionOk="0">
                  <a:moveTo>
                    <a:pt x="-1" y="0"/>
                  </a:moveTo>
                  <a:cubicBezTo>
                    <a:pt x="8762" y="0"/>
                    <a:pt x="16655" y="5293"/>
                    <a:pt x="19982" y="1339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394" name="Text Box 7"/>
            <p:cNvSpPr txBox="1">
              <a:spLocks noChangeArrowheads="1"/>
            </p:cNvSpPr>
            <p:nvPr/>
          </p:nvSpPr>
          <p:spPr bwMode="auto">
            <a:xfrm>
              <a:off x="3733800" y="5562601"/>
              <a:ext cx="448181" cy="43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2C5A88"/>
                  </a:solidFill>
                  <a:cs typeface="Arial" charset="0"/>
                </a:rPr>
                <a:t>size</a:t>
              </a:r>
            </a:p>
          </p:txBody>
        </p:sp>
        <p:sp>
          <p:nvSpPr>
            <p:cNvPr id="16395" name="Text Box 8"/>
            <p:cNvSpPr txBox="1">
              <a:spLocks noChangeArrowheads="1"/>
            </p:cNvSpPr>
            <p:nvPr/>
          </p:nvSpPr>
          <p:spPr bwMode="auto">
            <a:xfrm rot="16200000">
              <a:off x="1941414" y="4407680"/>
              <a:ext cx="1089282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2C5A88"/>
                  </a:solidFill>
                  <a:cs typeface="Arial" charset="0"/>
                </a:rPr>
                <a:t>support</a:t>
              </a:r>
            </a:p>
          </p:txBody>
        </p:sp>
        <p:sp>
          <p:nvSpPr>
            <p:cNvPr id="16396" name="Text Box 9"/>
            <p:cNvSpPr txBox="1">
              <a:spLocks noChangeArrowheads="1"/>
            </p:cNvSpPr>
            <p:nvPr/>
          </p:nvSpPr>
          <p:spPr bwMode="auto">
            <a:xfrm>
              <a:off x="2994818" y="4465677"/>
              <a:ext cx="1814110" cy="402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2C5A88"/>
                  </a:solidFill>
                  <a:cs typeface="Arial" charset="0"/>
                </a:rPr>
                <a:t>min-support threshold</a:t>
              </a:r>
            </a:p>
          </p:txBody>
        </p:sp>
      </p:grpSp>
      <p:graphicFrame>
        <p:nvGraphicFramePr>
          <p:cNvPr id="16390" name="Object 1"/>
          <p:cNvGraphicFramePr>
            <a:graphicFrameLocks noChangeAspect="1"/>
          </p:cNvGraphicFramePr>
          <p:nvPr>
            <p:extLst/>
          </p:nvPr>
        </p:nvGraphicFramePr>
        <p:xfrm>
          <a:off x="2783840" y="4844960"/>
          <a:ext cx="40640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4" imgW="1473200" imgH="254000" progId="Equation.3">
                  <p:embed/>
                </p:oleObj>
              </mc:Choice>
              <mc:Fallback>
                <p:oleObj name="Equation" r:id="rId4" imgW="1473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840" y="4844960"/>
                        <a:ext cx="40640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82613" y="3587560"/>
            <a:ext cx="8022049" cy="299612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en-US" sz="2400" kern="0" dirty="0" smtClean="0">
                <a:solidFill>
                  <a:srgbClr val="000000"/>
                </a:solidFill>
              </a:rPr>
              <a:t>Reduce </a:t>
            </a:r>
            <a:r>
              <a:rPr lang="en-US" altLang="en-US" sz="2400" kern="0" dirty="0">
                <a:solidFill>
                  <a:srgbClr val="000000"/>
                </a:solidFill>
              </a:rPr>
              <a:t>the index size by an order of magnitude</a:t>
            </a:r>
          </a:p>
          <a:p>
            <a:pPr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Selection: Given a set of selected structures  </a:t>
            </a:r>
            <a:r>
              <a:rPr lang="en-US" altLang="en-US" sz="2400" i="1" dirty="0">
                <a:solidFill>
                  <a:srgbClr val="000000"/>
                </a:solidFill>
              </a:rPr>
              <a:t>f</a:t>
            </a:r>
            <a:r>
              <a:rPr lang="en-US" altLang="en-US" sz="2400" i="1" baseline="-25000" dirty="0">
                <a:solidFill>
                  <a:srgbClr val="000000"/>
                </a:solidFill>
              </a:rPr>
              <a:t>1</a:t>
            </a:r>
            <a:r>
              <a:rPr lang="en-US" altLang="en-US" sz="2400" i="1" dirty="0">
                <a:solidFill>
                  <a:srgbClr val="000000"/>
                </a:solidFill>
              </a:rPr>
              <a:t>, f</a:t>
            </a:r>
            <a:r>
              <a:rPr lang="en-US" altLang="en-US" sz="2400" i="1" baseline="-25000" dirty="0">
                <a:solidFill>
                  <a:srgbClr val="000000"/>
                </a:solidFill>
              </a:rPr>
              <a:t>2</a:t>
            </a:r>
            <a:r>
              <a:rPr lang="en-US" altLang="en-US" sz="2400" i="1" dirty="0">
                <a:solidFill>
                  <a:srgbClr val="000000"/>
                </a:solidFill>
              </a:rPr>
              <a:t>, .. </a:t>
            </a:r>
            <a:r>
              <a:rPr lang="en-US" altLang="en-US" sz="2400" i="1" dirty="0" err="1">
                <a:solidFill>
                  <a:srgbClr val="000000"/>
                </a:solidFill>
              </a:rPr>
              <a:t>f</a:t>
            </a:r>
            <a:r>
              <a:rPr lang="en-US" altLang="en-US" sz="2400" i="1" baseline="-25000" dirty="0" err="1">
                <a:solidFill>
                  <a:srgbClr val="000000"/>
                </a:solidFill>
              </a:rPr>
              <a:t>n</a:t>
            </a:r>
            <a:r>
              <a:rPr lang="en-US" altLang="en-US" sz="2400" dirty="0">
                <a:solidFill>
                  <a:srgbClr val="000000"/>
                </a:solidFill>
              </a:rPr>
              <a:t>, and a new structure </a:t>
            </a:r>
            <a:r>
              <a:rPr lang="en-US" altLang="en-US" sz="2400" i="1" dirty="0">
                <a:solidFill>
                  <a:srgbClr val="000000"/>
                </a:solidFill>
              </a:rPr>
              <a:t>x</a:t>
            </a:r>
            <a:r>
              <a:rPr lang="en-US" altLang="en-US" sz="2400" dirty="0">
                <a:solidFill>
                  <a:srgbClr val="000000"/>
                </a:solidFill>
              </a:rPr>
              <a:t>, the extra indexing power is measured by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     when </a:t>
            </a:r>
            <a:r>
              <a:rPr lang="en-US" altLang="en-US" sz="2400" dirty="0" err="1">
                <a:solidFill>
                  <a:srgbClr val="000000"/>
                </a:solidFill>
              </a:rPr>
              <a:t>Pr</a:t>
            </a:r>
            <a:r>
              <a:rPr lang="en-US" altLang="en-US" sz="2400" dirty="0">
                <a:solidFill>
                  <a:srgbClr val="000000"/>
                </a:solidFill>
              </a:rPr>
              <a:t>(x|</a:t>
            </a:r>
            <a:r>
              <a:rPr lang="en-US" altLang="en-US" sz="2400" i="1" dirty="0">
                <a:solidFill>
                  <a:srgbClr val="000000"/>
                </a:solidFill>
              </a:rPr>
              <a:t>f</a:t>
            </a:r>
            <a:r>
              <a:rPr lang="en-US" altLang="en-US" sz="2400" i="1" baseline="-25000" dirty="0">
                <a:solidFill>
                  <a:srgbClr val="000000"/>
                </a:solidFill>
              </a:rPr>
              <a:t>1</a:t>
            </a:r>
            <a:r>
              <a:rPr lang="en-US" altLang="en-US" sz="2400" i="1" dirty="0">
                <a:solidFill>
                  <a:srgbClr val="000000"/>
                </a:solidFill>
              </a:rPr>
              <a:t>, f</a:t>
            </a:r>
            <a:r>
              <a:rPr lang="en-US" altLang="en-US" sz="2400" i="1" baseline="-25000" dirty="0">
                <a:solidFill>
                  <a:srgbClr val="000000"/>
                </a:solidFill>
              </a:rPr>
              <a:t>2</a:t>
            </a:r>
            <a:r>
              <a:rPr lang="en-US" altLang="en-US" sz="2400" i="1" dirty="0">
                <a:solidFill>
                  <a:srgbClr val="000000"/>
                </a:solidFill>
              </a:rPr>
              <a:t>, …, </a:t>
            </a:r>
            <a:r>
              <a:rPr lang="en-US" altLang="en-US" sz="2400" i="1" dirty="0" err="1">
                <a:solidFill>
                  <a:srgbClr val="000000"/>
                </a:solidFill>
              </a:rPr>
              <a:t>f</a:t>
            </a:r>
            <a:r>
              <a:rPr lang="en-US" altLang="en-US" sz="2400" i="1" baseline="-25000" dirty="0" err="1">
                <a:solidFill>
                  <a:srgbClr val="000000"/>
                </a:solidFill>
              </a:rPr>
              <a:t>n</a:t>
            </a:r>
            <a:r>
              <a:rPr lang="en-US" altLang="en-US" sz="2400" dirty="0">
                <a:solidFill>
                  <a:srgbClr val="000000"/>
                </a:solidFill>
              </a:rPr>
              <a:t>) is small enough, </a:t>
            </a:r>
            <a:r>
              <a:rPr lang="en-US" altLang="en-US" sz="2400" i="1" dirty="0">
                <a:solidFill>
                  <a:srgbClr val="000000"/>
                </a:solidFill>
              </a:rPr>
              <a:t>x</a:t>
            </a:r>
            <a:r>
              <a:rPr lang="en-US" altLang="en-US" sz="2400" dirty="0">
                <a:solidFill>
                  <a:srgbClr val="000000"/>
                </a:solidFill>
              </a:rPr>
              <a:t> is a discriminative structure and should be included in the index</a:t>
            </a:r>
            <a:endParaRPr lang="en-US" altLang="en-US" sz="2400" kern="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Experiments show </a:t>
            </a:r>
            <a:r>
              <a:rPr lang="en-US" altLang="en-US" sz="2400" kern="0" dirty="0" err="1">
                <a:solidFill>
                  <a:srgbClr val="000000"/>
                </a:solidFill>
              </a:rPr>
              <a:t>gIndex</a:t>
            </a:r>
            <a:r>
              <a:rPr lang="en-US" altLang="en-US" sz="2400" kern="0" dirty="0">
                <a:solidFill>
                  <a:srgbClr val="000000"/>
                </a:solidFill>
              </a:rPr>
              <a:t> is small, effective and stable</a:t>
            </a:r>
          </a:p>
        </p:txBody>
      </p:sp>
    </p:spTree>
    <p:extLst>
      <p:ext uri="{BB962C8B-B14F-4D97-AF65-F5344CB8AC3E}">
        <p14:creationId xmlns:p14="http://schemas.microsoft.com/office/powerpoint/2010/main" val="114659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10" descr="viag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646" y="1700848"/>
            <a:ext cx="3048000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le 13"/>
          <p:cNvSpPr>
            <a:spLocks noChangeArrowheads="1"/>
          </p:cNvSpPr>
          <p:nvPr/>
        </p:nvSpPr>
        <p:spPr bwMode="auto">
          <a:xfrm>
            <a:off x="10346793" y="1633264"/>
            <a:ext cx="1129027" cy="132378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9623"/>
            <a:ext cx="12192000" cy="743495"/>
          </a:xfrm>
        </p:spPr>
        <p:txBody>
          <a:bodyPr>
            <a:noAutofit/>
          </a:bodyPr>
          <a:lstStyle/>
          <a:p>
            <a:r>
              <a:rPr lang="en-US" altLang="en-US" sz="4000" dirty="0" smtClean="0"/>
              <a:t>Application II</a:t>
            </a:r>
            <a:r>
              <a:rPr lang="en-US" altLang="en-US" sz="4000" dirty="0"/>
              <a:t>: </a:t>
            </a:r>
            <a:r>
              <a:rPr lang="en-US" altLang="en-US" sz="4000" dirty="0" smtClean="0"/>
              <a:t>Support Substructure </a:t>
            </a:r>
            <a:r>
              <a:rPr lang="en-US" altLang="en-US" sz="4000" dirty="0"/>
              <a:t>Similarity Search</a:t>
            </a:r>
            <a:endParaRPr lang="en-US" altLang="en-US" sz="40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674" y="1176226"/>
            <a:ext cx="11305117" cy="457711"/>
          </a:xfrm>
        </p:spPr>
        <p:txBody>
          <a:bodyPr/>
          <a:lstStyle/>
          <a:p>
            <a:r>
              <a:rPr lang="en-US" altLang="en-US" sz="2400" dirty="0" smtClean="0"/>
              <a:t>Find graphs in a graph DB containing </a:t>
            </a:r>
            <a:r>
              <a:rPr lang="en-US" altLang="en-US" sz="2400" dirty="0"/>
              <a:t>substructures </a:t>
            </a:r>
            <a:r>
              <a:rPr lang="en-US" altLang="en-US" sz="2400" dirty="0" smtClean="0"/>
              <a:t>similar to a given query graph</a:t>
            </a:r>
          </a:p>
        </p:txBody>
      </p:sp>
      <p:sp>
        <p:nvSpPr>
          <p:cNvPr id="15369" name="Text Box 7"/>
          <p:cNvSpPr txBox="1">
            <a:spLocks noChangeArrowheads="1"/>
          </p:cNvSpPr>
          <p:nvPr/>
        </p:nvSpPr>
        <p:spPr bwMode="auto">
          <a:xfrm>
            <a:off x="6552650" y="3129287"/>
            <a:ext cx="4651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charset="0"/>
              </a:rPr>
              <a:t>(a)</a:t>
            </a:r>
          </a:p>
        </p:txBody>
      </p:sp>
      <p:sp>
        <p:nvSpPr>
          <p:cNvPr id="15370" name="Text Box 8"/>
          <p:cNvSpPr txBox="1">
            <a:spLocks noChangeArrowheads="1"/>
          </p:cNvSpPr>
          <p:nvPr/>
        </p:nvSpPr>
        <p:spPr bwMode="auto">
          <a:xfrm>
            <a:off x="8289170" y="3135196"/>
            <a:ext cx="4764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charset="0"/>
              </a:rPr>
              <a:t>(b)</a:t>
            </a:r>
          </a:p>
        </p:txBody>
      </p:sp>
      <p:sp>
        <p:nvSpPr>
          <p:cNvPr id="15371" name="Text Box 9"/>
          <p:cNvSpPr txBox="1">
            <a:spLocks noChangeArrowheads="1"/>
          </p:cNvSpPr>
          <p:nvPr/>
        </p:nvSpPr>
        <p:spPr bwMode="auto">
          <a:xfrm>
            <a:off x="10849626" y="3636990"/>
            <a:ext cx="4507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charset="0"/>
              </a:rPr>
              <a:t>(c)</a:t>
            </a:r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>
          <a:xfrm>
            <a:off x="491208" y="1633937"/>
            <a:ext cx="5171943" cy="112306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Ex. Data:  A chemical compound DB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en-US" sz="2400" kern="0" dirty="0" smtClean="0">
                <a:solidFill>
                  <a:srgbClr val="000000"/>
                </a:solidFill>
              </a:rPr>
              <a:t>A query graph:</a:t>
            </a:r>
          </a:p>
          <a:p>
            <a:pPr>
              <a:spcAft>
                <a:spcPts val="600"/>
              </a:spcAft>
              <a:defRPr/>
            </a:pPr>
            <a:endParaRPr lang="en-US" altLang="en-US" sz="2400" kern="0" dirty="0" smtClean="0">
              <a:solidFill>
                <a:srgbClr val="000000"/>
              </a:solidFill>
            </a:endParaRPr>
          </a:p>
        </p:txBody>
      </p:sp>
      <p:pic>
        <p:nvPicPr>
          <p:cNvPr id="59" name="Picture 2" descr="caffe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66" y="1565876"/>
            <a:ext cx="1605765" cy="152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9" descr="diurobrom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226" y="1567402"/>
            <a:ext cx="16383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11"/>
          <p:cNvSpPr>
            <a:spLocks noChangeArrowheads="1"/>
          </p:cNvSpPr>
          <p:nvPr/>
        </p:nvSpPr>
        <p:spPr bwMode="auto">
          <a:xfrm>
            <a:off x="5725686" y="1872861"/>
            <a:ext cx="1768980" cy="844589"/>
          </a:xfrm>
          <a:prstGeom prst="rect">
            <a:avLst/>
          </a:prstGeom>
          <a:noFill/>
          <a:ln w="38100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3" name="Rectangle 12"/>
          <p:cNvSpPr>
            <a:spLocks noChangeArrowheads="1"/>
          </p:cNvSpPr>
          <p:nvPr/>
        </p:nvSpPr>
        <p:spPr bwMode="auto">
          <a:xfrm>
            <a:off x="7591946" y="1869883"/>
            <a:ext cx="1983138" cy="870227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6" name="Picture 14" descr="que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2670" y="2135449"/>
            <a:ext cx="1611596" cy="1125192"/>
          </a:xfrm>
          <a:prstGeom prst="rect">
            <a:avLst/>
          </a:prstGeom>
          <a:noFill/>
        </p:spPr>
      </p:pic>
      <p:sp>
        <p:nvSpPr>
          <p:cNvPr id="67" name="Rectangle 3"/>
          <p:cNvSpPr txBox="1">
            <a:spLocks noChangeArrowheads="1"/>
          </p:cNvSpPr>
          <p:nvPr/>
        </p:nvSpPr>
        <p:spPr>
          <a:xfrm>
            <a:off x="491208" y="3262691"/>
            <a:ext cx="8052113" cy="166183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2400" kern="0" dirty="0" smtClean="0">
                <a:solidFill>
                  <a:srgbClr val="000000"/>
                </a:solidFill>
              </a:rPr>
              <a:t>How to do similarity search efficiently?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No </a:t>
            </a:r>
            <a:r>
              <a:rPr lang="en-US" altLang="en-US" sz="2400" dirty="0">
                <a:solidFill>
                  <a:srgbClr val="000000"/>
                </a:solidFill>
              </a:rPr>
              <a:t>indexing</a:t>
            </a:r>
            <a:r>
              <a:rPr lang="en-US" altLang="en-US" sz="2400" dirty="0" smtClean="0">
                <a:solidFill>
                  <a:srgbClr val="000000"/>
                </a:solidFill>
              </a:rPr>
              <a:t>?—</a:t>
            </a:r>
            <a:r>
              <a:rPr lang="en-US" altLang="en-US" sz="2400" dirty="0">
                <a:solidFill>
                  <a:srgbClr val="000000"/>
                </a:solidFill>
              </a:rPr>
              <a:t>Sequential scan + computing subgraph similarity—too </a:t>
            </a:r>
            <a:r>
              <a:rPr lang="en-US" altLang="en-US" sz="2400" dirty="0" smtClean="0">
                <a:solidFill>
                  <a:srgbClr val="000000"/>
                </a:solidFill>
              </a:rPr>
              <a:t>costly! </a:t>
            </a:r>
          </a:p>
          <a:p>
            <a:pPr>
              <a:defRPr/>
            </a:pPr>
            <a:endParaRPr lang="en-US" altLang="en-US" sz="2400" kern="0" dirty="0">
              <a:solidFill>
                <a:srgbClr val="000000"/>
              </a:solidFill>
            </a:endParaRPr>
          </a:p>
        </p:txBody>
      </p:sp>
      <p:sp>
        <p:nvSpPr>
          <p:cNvPr id="68" name="Rectangle 3"/>
          <p:cNvSpPr txBox="1">
            <a:spLocks noChangeArrowheads="1"/>
          </p:cNvSpPr>
          <p:nvPr/>
        </p:nvSpPr>
        <p:spPr>
          <a:xfrm>
            <a:off x="523516" y="4550436"/>
            <a:ext cx="11057604" cy="180763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400" kern="0" dirty="0" smtClean="0">
                <a:solidFill>
                  <a:srgbClr val="000000"/>
                </a:solidFill>
              </a:rPr>
              <a:t>Build graph indices to support approximate search?</a:t>
            </a:r>
            <a:endParaRPr lang="en-US" altLang="en-US" sz="2400" kern="0" dirty="0">
              <a:solidFill>
                <a:srgbClr val="000000"/>
              </a:solidFill>
            </a:endParaRPr>
          </a:p>
          <a:p>
            <a:pPr lvl="2"/>
            <a:r>
              <a:rPr lang="en-US" altLang="en-US" sz="2400" kern="0" dirty="0" smtClean="0">
                <a:solidFill>
                  <a:srgbClr val="000000"/>
                </a:solidFill>
              </a:rPr>
              <a:t>Need an </a:t>
            </a:r>
            <a:r>
              <a:rPr lang="en-US" altLang="en-US" sz="2400" dirty="0" smtClean="0">
                <a:solidFill>
                  <a:srgbClr val="000000"/>
                </a:solidFill>
              </a:rPr>
              <a:t>explosive </a:t>
            </a:r>
            <a:r>
              <a:rPr lang="en-US" altLang="en-US" sz="2400" dirty="0">
                <a:solidFill>
                  <a:srgbClr val="000000"/>
                </a:solidFill>
              </a:rPr>
              <a:t>number of </a:t>
            </a:r>
            <a:r>
              <a:rPr lang="en-US" altLang="en-US" sz="2400" dirty="0" smtClean="0">
                <a:solidFill>
                  <a:srgbClr val="000000"/>
                </a:solidFill>
              </a:rPr>
              <a:t>subgraphs to cover all </a:t>
            </a:r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en-US" altLang="en-US" sz="2400" i="1" dirty="0">
                <a:solidFill>
                  <a:srgbClr val="000000"/>
                </a:solidFill>
              </a:rPr>
              <a:t>similar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</a:rPr>
              <a:t>subgraphs!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An elegant solution (Yan et al., SIGMOD’05):  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Keep </a:t>
            </a:r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en-US" altLang="en-US" sz="2400" dirty="0" smtClean="0">
                <a:solidFill>
                  <a:srgbClr val="000000"/>
                </a:solidFill>
              </a:rPr>
              <a:t>graph index structure, but </a:t>
            </a:r>
            <a:r>
              <a:rPr lang="en-US" altLang="en-US" sz="2400" dirty="0" smtClean="0">
                <a:solidFill>
                  <a:srgbClr val="FF0000"/>
                </a:solidFill>
              </a:rPr>
              <a:t>select </a:t>
            </a:r>
            <a:r>
              <a:rPr lang="en-US" altLang="en-US" sz="2400" dirty="0">
                <a:solidFill>
                  <a:srgbClr val="FF0000"/>
                </a:solidFill>
              </a:rPr>
              <a:t>features</a:t>
            </a:r>
            <a:r>
              <a:rPr lang="en-US" altLang="en-US" sz="2400" dirty="0">
                <a:solidFill>
                  <a:srgbClr val="000000"/>
                </a:solidFill>
              </a:rPr>
              <a:t> in the </a:t>
            </a:r>
            <a:r>
              <a:rPr lang="en-US" altLang="en-US" sz="2400" dirty="0">
                <a:solidFill>
                  <a:srgbClr val="FF0000"/>
                </a:solidFill>
              </a:rPr>
              <a:t>query </a:t>
            </a:r>
            <a:r>
              <a:rPr lang="en-US" altLang="en-US" sz="2400" dirty="0" smtClean="0">
                <a:solidFill>
                  <a:srgbClr val="FF0000"/>
                </a:solidFill>
              </a:rPr>
              <a:t>space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9623"/>
            <a:ext cx="12192000" cy="743495"/>
          </a:xfrm>
        </p:spPr>
        <p:txBody>
          <a:bodyPr>
            <a:noAutofit/>
          </a:bodyPr>
          <a:lstStyle/>
          <a:p>
            <a:r>
              <a:rPr lang="en-US" altLang="en-US" dirty="0"/>
              <a:t>Feature-Based Similarity Search</a:t>
            </a:r>
            <a:endParaRPr lang="en-US" alt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4080" y="1176118"/>
            <a:ext cx="6981117" cy="457711"/>
          </a:xfrm>
        </p:spPr>
        <p:txBody>
          <a:bodyPr/>
          <a:lstStyle/>
          <a:p>
            <a:r>
              <a:rPr lang="en-US" altLang="en-US" sz="2400" dirty="0" smtClean="0"/>
              <a:t>Decompose a query graph into a set of features</a:t>
            </a:r>
          </a:p>
        </p:txBody>
      </p:sp>
      <p:sp>
        <p:nvSpPr>
          <p:cNvPr id="67" name="Rectangle 3"/>
          <p:cNvSpPr txBox="1">
            <a:spLocks noChangeArrowheads="1"/>
          </p:cNvSpPr>
          <p:nvPr/>
        </p:nvSpPr>
        <p:spPr>
          <a:xfrm>
            <a:off x="566657" y="1656168"/>
            <a:ext cx="6556888" cy="2292693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Feature-based similarity measure</a:t>
            </a:r>
          </a:p>
          <a:p>
            <a:pPr marL="669925" lvl="1" indent="-325438">
              <a:lnSpc>
                <a:spcPct val="11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Each graph is represented as a feature vector X = {x</a:t>
            </a:r>
            <a:r>
              <a:rPr lang="en-US" altLang="en-US" sz="2400" baseline="-25000" dirty="0">
                <a:solidFill>
                  <a:srgbClr val="000000"/>
                </a:solidFill>
              </a:rPr>
              <a:t>1</a:t>
            </a:r>
            <a:r>
              <a:rPr lang="en-US" altLang="en-US" sz="2400" dirty="0">
                <a:solidFill>
                  <a:srgbClr val="000000"/>
                </a:solidFill>
              </a:rPr>
              <a:t>, x</a:t>
            </a:r>
            <a:r>
              <a:rPr lang="en-US" altLang="en-US" sz="2400" baseline="-25000" dirty="0">
                <a:solidFill>
                  <a:srgbClr val="000000"/>
                </a:solidFill>
              </a:rPr>
              <a:t>2</a:t>
            </a:r>
            <a:r>
              <a:rPr lang="en-US" altLang="en-US" sz="2400" dirty="0">
                <a:solidFill>
                  <a:srgbClr val="000000"/>
                </a:solidFill>
              </a:rPr>
              <a:t>, …, </a:t>
            </a:r>
            <a:r>
              <a:rPr lang="en-US" altLang="en-US" sz="2400" dirty="0" err="1">
                <a:solidFill>
                  <a:srgbClr val="000000"/>
                </a:solidFill>
              </a:rPr>
              <a:t>x</a:t>
            </a:r>
            <a:r>
              <a:rPr lang="en-US" altLang="en-US" sz="2400" baseline="-25000" dirty="0" err="1">
                <a:solidFill>
                  <a:srgbClr val="000000"/>
                </a:solidFill>
              </a:rPr>
              <a:t>n</a:t>
            </a:r>
            <a:r>
              <a:rPr lang="en-US" altLang="en-US" sz="2400" dirty="0">
                <a:solidFill>
                  <a:srgbClr val="000000"/>
                </a:solidFill>
              </a:rPr>
              <a:t>}</a:t>
            </a:r>
          </a:p>
          <a:p>
            <a:pPr marL="669925" lvl="1" indent="-325438">
              <a:lnSpc>
                <a:spcPct val="11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Similarity is defined by the distance of their corresponding </a:t>
            </a:r>
            <a:r>
              <a:rPr lang="en-US" altLang="en-US" sz="2400" dirty="0" smtClean="0">
                <a:solidFill>
                  <a:srgbClr val="000000"/>
                </a:solidFill>
              </a:rPr>
              <a:t>vectors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68" name="Rectangle 3"/>
          <p:cNvSpPr txBox="1">
            <a:spLocks noChangeArrowheads="1"/>
          </p:cNvSpPr>
          <p:nvPr/>
        </p:nvSpPr>
        <p:spPr>
          <a:xfrm>
            <a:off x="566657" y="3865607"/>
            <a:ext cx="7330505" cy="160656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>
                <a:solidFill>
                  <a:srgbClr val="000000"/>
                </a:solidFill>
              </a:rPr>
              <a:t>If </a:t>
            </a:r>
            <a:r>
              <a:rPr lang="en-US" altLang="en-US" sz="2400" dirty="0">
                <a:solidFill>
                  <a:srgbClr val="000000"/>
                </a:solidFill>
              </a:rPr>
              <a:t>graph G contains the major part of a query graph Q, G should share a number of common features with </a:t>
            </a:r>
            <a:r>
              <a:rPr lang="en-US" altLang="en-US" sz="2400" dirty="0" smtClean="0">
                <a:solidFill>
                  <a:srgbClr val="000000"/>
                </a:solidFill>
              </a:rPr>
              <a:t>Q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Given </a:t>
            </a:r>
            <a:r>
              <a:rPr lang="en-US" altLang="en-US" sz="2400" dirty="0">
                <a:solidFill>
                  <a:srgbClr val="000000"/>
                </a:solidFill>
              </a:rPr>
              <a:t>a relaxation ratio, </a:t>
            </a:r>
            <a:r>
              <a:rPr lang="en-US" altLang="en-US" sz="2400" dirty="0" smtClean="0">
                <a:solidFill>
                  <a:srgbClr val="000000"/>
                </a:solidFill>
              </a:rPr>
              <a:t>one can calculate </a:t>
            </a:r>
            <a:r>
              <a:rPr lang="en-US" altLang="en-US" sz="2400" dirty="0">
                <a:solidFill>
                  <a:srgbClr val="000000"/>
                </a:solidFill>
              </a:rPr>
              <a:t>the maximal number of features that can be missed </a:t>
            </a:r>
            <a:r>
              <a:rPr lang="en-US" altLang="en-US" sz="2400" dirty="0" smtClean="0">
                <a:solidFill>
                  <a:srgbClr val="000000"/>
                </a:solidFill>
              </a:rPr>
              <a:t>!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42" name="Text Box 3"/>
          <p:cNvSpPr txBox="1">
            <a:spLocks noChangeArrowheads="1"/>
          </p:cNvSpPr>
          <p:nvPr/>
        </p:nvSpPr>
        <p:spPr bwMode="auto">
          <a:xfrm>
            <a:off x="10422548" y="2057012"/>
            <a:ext cx="1287084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Graph (G</a:t>
            </a:r>
            <a:r>
              <a:rPr lang="en-US" altLang="en-US" sz="2000" baseline="-25000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8440357" y="3458485"/>
            <a:ext cx="1525226" cy="400110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rgbClr val="000000"/>
                </a:solidFill>
                <a:latin typeface="Calibri"/>
              </a:rPr>
              <a:t>Substructure</a:t>
            </a:r>
            <a:endParaRPr lang="en-US" altLang="en-US" sz="2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7372784" y="1423660"/>
            <a:ext cx="1225597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Query (Q)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967770" y="2485697"/>
            <a:ext cx="931862" cy="793750"/>
            <a:chOff x="10037115" y="3304847"/>
            <a:chExt cx="931862" cy="793750"/>
          </a:xfrm>
        </p:grpSpPr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10573690" y="3481060"/>
              <a:ext cx="123825" cy="11271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10846740" y="3985885"/>
              <a:ext cx="122237" cy="11271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Oval 17"/>
            <p:cNvSpPr>
              <a:spLocks noChangeArrowheads="1"/>
            </p:cNvSpPr>
            <p:nvPr/>
          </p:nvSpPr>
          <p:spPr bwMode="auto">
            <a:xfrm>
              <a:off x="10302226" y="3974773"/>
              <a:ext cx="122238" cy="11112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Oval 18"/>
            <p:cNvSpPr>
              <a:spLocks noChangeArrowheads="1"/>
            </p:cNvSpPr>
            <p:nvPr/>
          </p:nvSpPr>
          <p:spPr bwMode="auto">
            <a:xfrm>
              <a:off x="10568927" y="3798560"/>
              <a:ext cx="123825" cy="11271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8" name="Oval 19"/>
            <p:cNvSpPr>
              <a:spLocks noChangeArrowheads="1"/>
            </p:cNvSpPr>
            <p:nvPr/>
          </p:nvSpPr>
          <p:spPr bwMode="auto">
            <a:xfrm>
              <a:off x="10297465" y="3304847"/>
              <a:ext cx="123825" cy="10795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69" name="AutoShape 20"/>
            <p:cNvCxnSpPr>
              <a:cxnSpLocks noChangeShapeType="1"/>
              <a:stCxn id="54" idx="4"/>
              <a:endCxn id="57" idx="0"/>
            </p:cNvCxnSpPr>
            <p:nvPr/>
          </p:nvCxnSpPr>
          <p:spPr bwMode="auto">
            <a:xfrm flipH="1">
              <a:off x="10630840" y="3593772"/>
              <a:ext cx="3175" cy="2047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AutoShape 21"/>
            <p:cNvCxnSpPr>
              <a:cxnSpLocks noChangeShapeType="1"/>
              <a:stCxn id="57" idx="3"/>
              <a:endCxn id="56" idx="7"/>
            </p:cNvCxnSpPr>
            <p:nvPr/>
          </p:nvCxnSpPr>
          <p:spPr bwMode="auto">
            <a:xfrm flipH="1">
              <a:off x="10407001" y="3895397"/>
              <a:ext cx="179388" cy="952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AutoShape 22"/>
            <p:cNvCxnSpPr>
              <a:cxnSpLocks noChangeShapeType="1"/>
              <a:stCxn id="57" idx="5"/>
              <a:endCxn id="55" idx="1"/>
            </p:cNvCxnSpPr>
            <p:nvPr/>
          </p:nvCxnSpPr>
          <p:spPr bwMode="auto">
            <a:xfrm>
              <a:off x="10675289" y="3895397"/>
              <a:ext cx="188912" cy="1079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Oval 23"/>
            <p:cNvSpPr>
              <a:spLocks noChangeArrowheads="1"/>
            </p:cNvSpPr>
            <p:nvPr/>
          </p:nvSpPr>
          <p:spPr bwMode="auto">
            <a:xfrm>
              <a:off x="10046639" y="3460423"/>
              <a:ext cx="125412" cy="11112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3" name="Oval 24"/>
            <p:cNvSpPr>
              <a:spLocks noChangeArrowheads="1"/>
            </p:cNvSpPr>
            <p:nvPr/>
          </p:nvSpPr>
          <p:spPr bwMode="auto">
            <a:xfrm>
              <a:off x="10037115" y="3792210"/>
              <a:ext cx="122237" cy="1127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74" name="AutoShape 25"/>
            <p:cNvCxnSpPr>
              <a:cxnSpLocks noChangeShapeType="1"/>
              <a:stCxn id="72" idx="7"/>
              <a:endCxn id="58" idx="3"/>
            </p:cNvCxnSpPr>
            <p:nvPr/>
          </p:nvCxnSpPr>
          <p:spPr bwMode="auto">
            <a:xfrm flipV="1">
              <a:off x="10153002" y="3396923"/>
              <a:ext cx="163513" cy="793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AutoShape 26"/>
            <p:cNvCxnSpPr>
              <a:cxnSpLocks noChangeShapeType="1"/>
              <a:stCxn id="73" idx="5"/>
              <a:endCxn id="56" idx="1"/>
            </p:cNvCxnSpPr>
            <p:nvPr/>
          </p:nvCxnSpPr>
          <p:spPr bwMode="auto">
            <a:xfrm>
              <a:off x="10143477" y="3889047"/>
              <a:ext cx="176213" cy="101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AutoShape 27"/>
            <p:cNvCxnSpPr>
              <a:cxnSpLocks noChangeShapeType="1"/>
              <a:stCxn id="72" idx="4"/>
              <a:endCxn id="73" idx="0"/>
            </p:cNvCxnSpPr>
            <p:nvPr/>
          </p:nvCxnSpPr>
          <p:spPr bwMode="auto">
            <a:xfrm flipH="1">
              <a:off x="10099026" y="3571548"/>
              <a:ext cx="7938" cy="22066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8771541" y="2512023"/>
            <a:ext cx="668339" cy="650875"/>
            <a:chOff x="8473426" y="3390573"/>
            <a:chExt cx="668339" cy="650875"/>
          </a:xfrm>
        </p:grpSpPr>
        <p:sp>
          <p:nvSpPr>
            <p:cNvPr id="77" name="Oval 28"/>
            <p:cNvSpPr>
              <a:spLocks noChangeArrowheads="1"/>
            </p:cNvSpPr>
            <p:nvPr/>
          </p:nvSpPr>
          <p:spPr bwMode="auto">
            <a:xfrm>
              <a:off x="8744890" y="3390573"/>
              <a:ext cx="122237" cy="111125"/>
            </a:xfrm>
            <a:prstGeom prst="ellipse">
              <a:avLst/>
            </a:prstGeom>
            <a:solidFill>
              <a:srgbClr val="3399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Oval 29"/>
            <p:cNvSpPr>
              <a:spLocks noChangeArrowheads="1"/>
            </p:cNvSpPr>
            <p:nvPr/>
          </p:nvSpPr>
          <p:spPr bwMode="auto">
            <a:xfrm>
              <a:off x="9016352" y="3930323"/>
              <a:ext cx="125413" cy="111125"/>
            </a:xfrm>
            <a:prstGeom prst="ellipse">
              <a:avLst/>
            </a:prstGeom>
            <a:solidFill>
              <a:srgbClr val="3399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9" name="Oval 30"/>
            <p:cNvSpPr>
              <a:spLocks noChangeArrowheads="1"/>
            </p:cNvSpPr>
            <p:nvPr/>
          </p:nvSpPr>
          <p:spPr bwMode="auto">
            <a:xfrm>
              <a:off x="8473426" y="3930323"/>
              <a:ext cx="122238" cy="111125"/>
            </a:xfrm>
            <a:prstGeom prst="ellipse">
              <a:avLst/>
            </a:prstGeom>
            <a:solidFill>
              <a:srgbClr val="3399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0" name="Oval 31"/>
            <p:cNvSpPr>
              <a:spLocks noChangeArrowheads="1"/>
            </p:cNvSpPr>
            <p:nvPr/>
          </p:nvSpPr>
          <p:spPr bwMode="auto">
            <a:xfrm>
              <a:off x="8741715" y="3706485"/>
              <a:ext cx="122237" cy="112712"/>
            </a:xfrm>
            <a:prstGeom prst="ellipse">
              <a:avLst/>
            </a:prstGeom>
            <a:solidFill>
              <a:srgbClr val="3399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81" name="AutoShape 32"/>
            <p:cNvCxnSpPr>
              <a:cxnSpLocks noChangeShapeType="1"/>
              <a:stCxn id="77" idx="4"/>
              <a:endCxn id="80" idx="0"/>
            </p:cNvCxnSpPr>
            <p:nvPr/>
          </p:nvCxnSpPr>
          <p:spPr bwMode="auto">
            <a:xfrm flipH="1">
              <a:off x="8803627" y="3501697"/>
              <a:ext cx="3175" cy="2047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AutoShape 33"/>
            <p:cNvCxnSpPr>
              <a:cxnSpLocks noChangeShapeType="1"/>
              <a:stCxn id="80" idx="3"/>
            </p:cNvCxnSpPr>
            <p:nvPr/>
          </p:nvCxnSpPr>
          <p:spPr bwMode="auto">
            <a:xfrm flipH="1">
              <a:off x="8581376" y="3803323"/>
              <a:ext cx="177800" cy="1428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AutoShape 34"/>
            <p:cNvCxnSpPr>
              <a:cxnSpLocks noChangeShapeType="1"/>
              <a:stCxn id="80" idx="5"/>
              <a:endCxn id="78" idx="1"/>
            </p:cNvCxnSpPr>
            <p:nvPr/>
          </p:nvCxnSpPr>
          <p:spPr bwMode="auto">
            <a:xfrm>
              <a:off x="8844901" y="3803322"/>
              <a:ext cx="190500" cy="1460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4" name="Line 35"/>
          <p:cNvSpPr>
            <a:spLocks noChangeShapeType="1"/>
          </p:cNvSpPr>
          <p:nvPr/>
        </p:nvSpPr>
        <p:spPr bwMode="auto">
          <a:xfrm>
            <a:off x="8509526" y="2742210"/>
            <a:ext cx="246062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85" name="Line 36"/>
          <p:cNvSpPr>
            <a:spLocks noChangeShapeType="1"/>
          </p:cNvSpPr>
          <p:nvPr/>
        </p:nvSpPr>
        <p:spPr bwMode="auto">
          <a:xfrm>
            <a:off x="9570992" y="2915910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003776" y="1317297"/>
            <a:ext cx="660401" cy="781051"/>
            <a:chOff x="10003776" y="1317297"/>
            <a:chExt cx="660401" cy="781051"/>
          </a:xfrm>
        </p:grpSpPr>
        <p:sp>
          <p:nvSpPr>
            <p:cNvPr id="86" name="Oval 39"/>
            <p:cNvSpPr>
              <a:spLocks noChangeArrowheads="1"/>
            </p:cNvSpPr>
            <p:nvPr/>
          </p:nvSpPr>
          <p:spPr bwMode="auto">
            <a:xfrm>
              <a:off x="10540352" y="1493510"/>
              <a:ext cx="123825" cy="11271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7" name="Oval 40"/>
            <p:cNvSpPr>
              <a:spLocks noChangeArrowheads="1"/>
            </p:cNvSpPr>
            <p:nvPr/>
          </p:nvSpPr>
          <p:spPr bwMode="auto">
            <a:xfrm>
              <a:off x="10268890" y="1987223"/>
              <a:ext cx="122237" cy="11112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8" name="Oval 41"/>
            <p:cNvSpPr>
              <a:spLocks noChangeArrowheads="1"/>
            </p:cNvSpPr>
            <p:nvPr/>
          </p:nvSpPr>
          <p:spPr bwMode="auto">
            <a:xfrm>
              <a:off x="10535590" y="1811010"/>
              <a:ext cx="123825" cy="11271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89" name="Oval 42"/>
            <p:cNvSpPr>
              <a:spLocks noChangeArrowheads="1"/>
            </p:cNvSpPr>
            <p:nvPr/>
          </p:nvSpPr>
          <p:spPr bwMode="auto">
            <a:xfrm>
              <a:off x="10264127" y="1317297"/>
              <a:ext cx="123825" cy="10795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90" name="AutoShape 43"/>
            <p:cNvCxnSpPr>
              <a:cxnSpLocks noChangeShapeType="1"/>
              <a:stCxn id="86" idx="4"/>
              <a:endCxn id="88" idx="0"/>
            </p:cNvCxnSpPr>
            <p:nvPr/>
          </p:nvCxnSpPr>
          <p:spPr bwMode="auto">
            <a:xfrm flipH="1">
              <a:off x="10597502" y="1606222"/>
              <a:ext cx="3175" cy="2047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AutoShape 44"/>
            <p:cNvCxnSpPr>
              <a:cxnSpLocks noChangeShapeType="1"/>
              <a:stCxn id="88" idx="3"/>
              <a:endCxn id="87" idx="7"/>
            </p:cNvCxnSpPr>
            <p:nvPr/>
          </p:nvCxnSpPr>
          <p:spPr bwMode="auto">
            <a:xfrm flipH="1">
              <a:off x="10373665" y="1907847"/>
              <a:ext cx="179387" cy="952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AutoShape 45"/>
            <p:cNvCxnSpPr>
              <a:cxnSpLocks noChangeShapeType="1"/>
            </p:cNvCxnSpPr>
            <p:nvPr/>
          </p:nvCxnSpPr>
          <p:spPr bwMode="auto">
            <a:xfrm>
              <a:off x="10376839" y="1420485"/>
              <a:ext cx="188912" cy="10636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" name="Oval 46"/>
            <p:cNvSpPr>
              <a:spLocks noChangeArrowheads="1"/>
            </p:cNvSpPr>
            <p:nvPr/>
          </p:nvSpPr>
          <p:spPr bwMode="auto">
            <a:xfrm>
              <a:off x="10013302" y="1472873"/>
              <a:ext cx="125413" cy="11112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4" name="Oval 47"/>
            <p:cNvSpPr>
              <a:spLocks noChangeArrowheads="1"/>
            </p:cNvSpPr>
            <p:nvPr/>
          </p:nvSpPr>
          <p:spPr bwMode="auto">
            <a:xfrm>
              <a:off x="10003776" y="1804660"/>
              <a:ext cx="122238" cy="1127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95" name="AutoShape 48"/>
            <p:cNvCxnSpPr>
              <a:cxnSpLocks noChangeShapeType="1"/>
              <a:stCxn id="93" idx="7"/>
              <a:endCxn id="89" idx="3"/>
            </p:cNvCxnSpPr>
            <p:nvPr/>
          </p:nvCxnSpPr>
          <p:spPr bwMode="auto">
            <a:xfrm flipV="1">
              <a:off x="10119664" y="1409373"/>
              <a:ext cx="163512" cy="793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49"/>
            <p:cNvCxnSpPr>
              <a:cxnSpLocks noChangeShapeType="1"/>
              <a:stCxn id="94" idx="5"/>
              <a:endCxn id="87" idx="1"/>
            </p:cNvCxnSpPr>
            <p:nvPr/>
          </p:nvCxnSpPr>
          <p:spPr bwMode="auto">
            <a:xfrm>
              <a:off x="10110139" y="1901497"/>
              <a:ext cx="176212" cy="101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AutoShape 50"/>
            <p:cNvCxnSpPr>
              <a:cxnSpLocks noChangeShapeType="1"/>
              <a:stCxn id="93" idx="4"/>
              <a:endCxn id="94" idx="0"/>
            </p:cNvCxnSpPr>
            <p:nvPr/>
          </p:nvCxnSpPr>
          <p:spPr bwMode="auto">
            <a:xfrm flipH="1">
              <a:off x="10065690" y="1583998"/>
              <a:ext cx="7937" cy="22066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8" name="Line 51"/>
          <p:cNvSpPr>
            <a:spLocks noChangeShapeType="1"/>
          </p:cNvSpPr>
          <p:nvPr/>
        </p:nvSpPr>
        <p:spPr bwMode="auto">
          <a:xfrm flipV="1">
            <a:off x="8472519" y="1761179"/>
            <a:ext cx="304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901203" y="1400259"/>
            <a:ext cx="398464" cy="831849"/>
            <a:chOff x="8619476" y="1374448"/>
            <a:chExt cx="398464" cy="831849"/>
          </a:xfrm>
        </p:grpSpPr>
        <p:sp>
          <p:nvSpPr>
            <p:cNvPr id="99" name="Oval 52"/>
            <p:cNvSpPr>
              <a:spLocks noChangeArrowheads="1"/>
            </p:cNvSpPr>
            <p:nvPr/>
          </p:nvSpPr>
          <p:spPr bwMode="auto">
            <a:xfrm>
              <a:off x="8894115" y="1552247"/>
              <a:ext cx="123825" cy="114300"/>
            </a:xfrm>
            <a:prstGeom prst="ellipse">
              <a:avLst/>
            </a:prstGeom>
            <a:solidFill>
              <a:srgbClr val="339966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0" name="Oval 53"/>
            <p:cNvSpPr>
              <a:spLocks noChangeArrowheads="1"/>
            </p:cNvSpPr>
            <p:nvPr/>
          </p:nvSpPr>
          <p:spPr bwMode="auto">
            <a:xfrm>
              <a:off x="8621064" y="2093585"/>
              <a:ext cx="125412" cy="112712"/>
            </a:xfrm>
            <a:prstGeom prst="ellipse">
              <a:avLst/>
            </a:prstGeom>
            <a:solidFill>
              <a:srgbClr val="339966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1" name="Oval 54"/>
            <p:cNvSpPr>
              <a:spLocks noChangeArrowheads="1"/>
            </p:cNvSpPr>
            <p:nvPr/>
          </p:nvSpPr>
          <p:spPr bwMode="auto">
            <a:xfrm>
              <a:off x="8889351" y="1871335"/>
              <a:ext cx="122238" cy="112712"/>
            </a:xfrm>
            <a:prstGeom prst="ellipse">
              <a:avLst/>
            </a:prstGeom>
            <a:solidFill>
              <a:srgbClr val="339966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2" name="Oval 55"/>
            <p:cNvSpPr>
              <a:spLocks noChangeArrowheads="1"/>
            </p:cNvSpPr>
            <p:nvPr/>
          </p:nvSpPr>
          <p:spPr bwMode="auto">
            <a:xfrm>
              <a:off x="8619476" y="1374448"/>
              <a:ext cx="122238" cy="112713"/>
            </a:xfrm>
            <a:prstGeom prst="ellipse">
              <a:avLst/>
            </a:prstGeom>
            <a:solidFill>
              <a:srgbClr val="339966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103" name="AutoShape 56"/>
            <p:cNvCxnSpPr>
              <a:cxnSpLocks noChangeShapeType="1"/>
              <a:stCxn id="102" idx="5"/>
              <a:endCxn id="99" idx="1"/>
            </p:cNvCxnSpPr>
            <p:nvPr/>
          </p:nvCxnSpPr>
          <p:spPr bwMode="auto">
            <a:xfrm>
              <a:off x="8724252" y="1471286"/>
              <a:ext cx="187325" cy="98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AutoShape 57"/>
            <p:cNvCxnSpPr>
              <a:cxnSpLocks noChangeShapeType="1"/>
              <a:stCxn id="99" idx="4"/>
              <a:endCxn id="101" idx="0"/>
            </p:cNvCxnSpPr>
            <p:nvPr/>
          </p:nvCxnSpPr>
          <p:spPr bwMode="auto">
            <a:xfrm flipH="1">
              <a:off x="8951264" y="1666547"/>
              <a:ext cx="4762" cy="2047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AutoShape 58"/>
            <p:cNvCxnSpPr>
              <a:cxnSpLocks noChangeShapeType="1"/>
              <a:stCxn id="101" idx="3"/>
            </p:cNvCxnSpPr>
            <p:nvPr/>
          </p:nvCxnSpPr>
          <p:spPr bwMode="auto">
            <a:xfrm flipH="1">
              <a:off x="8725840" y="1968173"/>
              <a:ext cx="180975" cy="14446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6" name="Line 59"/>
          <p:cNvSpPr>
            <a:spLocks noChangeShapeType="1"/>
          </p:cNvSpPr>
          <p:nvPr/>
        </p:nvSpPr>
        <p:spPr bwMode="auto">
          <a:xfrm>
            <a:off x="9570991" y="171087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07" name="AutoShape 64"/>
          <p:cNvSpPr>
            <a:spLocks noChangeArrowheads="1"/>
          </p:cNvSpPr>
          <p:nvPr/>
        </p:nvSpPr>
        <p:spPr bwMode="auto">
          <a:xfrm>
            <a:off x="8625825" y="1176118"/>
            <a:ext cx="992180" cy="2235994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8" name="Rectangle 65"/>
          <p:cNvSpPr>
            <a:spLocks noChangeArrowheads="1"/>
          </p:cNvSpPr>
          <p:nvPr/>
        </p:nvSpPr>
        <p:spPr bwMode="auto">
          <a:xfrm>
            <a:off x="10431094" y="3330554"/>
            <a:ext cx="1287083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Graph (G</a:t>
            </a:r>
            <a:r>
              <a:rPr lang="en-US" altLang="en-US" sz="2000" baseline="-25000" dirty="0">
                <a:solidFill>
                  <a:srgbClr val="000000"/>
                </a:solidFill>
                <a:latin typeface="Calibri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792386" y="1857110"/>
            <a:ext cx="671514" cy="831849"/>
            <a:chOff x="7320901" y="2419023"/>
            <a:chExt cx="671514" cy="831849"/>
          </a:xfrm>
        </p:grpSpPr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7595540" y="2596822"/>
              <a:ext cx="123825" cy="1143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7868590" y="3138160"/>
              <a:ext cx="123825" cy="1127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Oval 8"/>
            <p:cNvSpPr>
              <a:spLocks noChangeArrowheads="1"/>
            </p:cNvSpPr>
            <p:nvPr/>
          </p:nvSpPr>
          <p:spPr bwMode="auto">
            <a:xfrm>
              <a:off x="7322489" y="3138160"/>
              <a:ext cx="125412" cy="1127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7590776" y="2915910"/>
              <a:ext cx="122238" cy="1127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7320901" y="2419023"/>
              <a:ext cx="122238" cy="11271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50" name="AutoShape 11"/>
            <p:cNvCxnSpPr>
              <a:cxnSpLocks noChangeShapeType="1"/>
              <a:stCxn id="49" idx="5"/>
              <a:endCxn id="45" idx="1"/>
            </p:cNvCxnSpPr>
            <p:nvPr/>
          </p:nvCxnSpPr>
          <p:spPr bwMode="auto">
            <a:xfrm>
              <a:off x="7425677" y="2514272"/>
              <a:ext cx="187325" cy="10160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AutoShape 12"/>
            <p:cNvCxnSpPr>
              <a:cxnSpLocks noChangeShapeType="1"/>
              <a:stCxn id="45" idx="4"/>
              <a:endCxn id="48" idx="0"/>
            </p:cNvCxnSpPr>
            <p:nvPr/>
          </p:nvCxnSpPr>
          <p:spPr bwMode="auto">
            <a:xfrm flipH="1">
              <a:off x="7652690" y="2711122"/>
              <a:ext cx="3175" cy="2047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AutoShape 13"/>
            <p:cNvCxnSpPr>
              <a:cxnSpLocks noChangeShapeType="1"/>
              <a:stCxn id="48" idx="3"/>
            </p:cNvCxnSpPr>
            <p:nvPr/>
          </p:nvCxnSpPr>
          <p:spPr bwMode="auto">
            <a:xfrm flipH="1">
              <a:off x="7427265" y="3012748"/>
              <a:ext cx="180975" cy="144463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AutoShape 14"/>
            <p:cNvCxnSpPr>
              <a:cxnSpLocks noChangeShapeType="1"/>
              <a:stCxn id="48" idx="5"/>
              <a:endCxn id="46" idx="1"/>
            </p:cNvCxnSpPr>
            <p:nvPr/>
          </p:nvCxnSpPr>
          <p:spPr bwMode="auto">
            <a:xfrm>
              <a:off x="7697139" y="3011161"/>
              <a:ext cx="190500" cy="14287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" name="AutoShape 11"/>
            <p:cNvCxnSpPr>
              <a:cxnSpLocks noChangeShapeType="1"/>
            </p:cNvCxnSpPr>
            <p:nvPr/>
          </p:nvCxnSpPr>
          <p:spPr bwMode="auto">
            <a:xfrm flipH="1">
              <a:off x="7655304" y="2703370"/>
              <a:ext cx="7939" cy="220292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110" name="Group 3"/>
          <p:cNvGraphicFramePr>
            <a:graphicFrameLocks/>
          </p:cNvGraphicFramePr>
          <p:nvPr>
            <p:extLst/>
          </p:nvPr>
        </p:nvGraphicFramePr>
        <p:xfrm>
          <a:off x="8598382" y="4365336"/>
          <a:ext cx="2837910" cy="2011680"/>
        </p:xfrm>
        <a:graphic>
          <a:graphicData uri="http://schemas.openxmlformats.org/drawingml/2006/table">
            <a:tbl>
              <a:tblPr/>
              <a:tblGrid>
                <a:gridCol w="473372"/>
                <a:gridCol w="472598"/>
                <a:gridCol w="473372"/>
                <a:gridCol w="472598"/>
                <a:gridCol w="473372"/>
                <a:gridCol w="472598"/>
              </a:tblGrid>
              <a:tr h="3048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G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G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G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G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G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f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 Box 61"/>
          <p:cNvSpPr txBox="1">
            <a:spLocks noChangeArrowheads="1"/>
          </p:cNvSpPr>
          <p:nvPr/>
        </p:nvSpPr>
        <p:spPr bwMode="auto">
          <a:xfrm>
            <a:off x="8921144" y="3913544"/>
            <a:ext cx="2225994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rgbClr val="000000"/>
                </a:solidFill>
                <a:latin typeface="Calibri"/>
              </a:rPr>
              <a:t>Graphs </a:t>
            </a:r>
            <a:r>
              <a:rPr lang="en-US" altLang="en-US" sz="2000" b="1" dirty="0">
                <a:solidFill>
                  <a:srgbClr val="000000"/>
                </a:solidFill>
                <a:latin typeface="Calibri"/>
              </a:rPr>
              <a:t>in database</a:t>
            </a:r>
          </a:p>
        </p:txBody>
      </p:sp>
      <p:sp>
        <p:nvSpPr>
          <p:cNvPr id="118" name="Text Box 62"/>
          <p:cNvSpPr txBox="1">
            <a:spLocks noChangeArrowheads="1"/>
          </p:cNvSpPr>
          <p:nvPr/>
        </p:nvSpPr>
        <p:spPr bwMode="auto">
          <a:xfrm rot="-5400000">
            <a:off x="7807699" y="5127245"/>
            <a:ext cx="1062983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00000"/>
                </a:solidFill>
                <a:latin typeface="Calibri"/>
              </a:rPr>
              <a:t>features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89608" y="5531653"/>
            <a:ext cx="5395973" cy="113877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en-US" sz="2000" dirty="0" smtClean="0">
                <a:solidFill>
                  <a:srgbClr val="000000"/>
                </a:solidFill>
              </a:rPr>
              <a:t>Assume: Query </a:t>
            </a:r>
            <a:r>
              <a:rPr lang="en-US" altLang="en-US" sz="2000" dirty="0">
                <a:solidFill>
                  <a:srgbClr val="000000"/>
                </a:solidFill>
              </a:rPr>
              <a:t>graph has 5 features </a:t>
            </a:r>
            <a:endParaRPr lang="en-US" altLang="en-US" sz="2000" dirty="0" smtClean="0">
              <a:solidFill>
                <a:srgbClr val="000000"/>
              </a:solidFill>
            </a:endParaRPr>
          </a:p>
          <a:p>
            <a:pPr defTabSz="9144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en-US" sz="2000" dirty="0" smtClean="0">
                <a:solidFill>
                  <a:srgbClr val="000000"/>
                </a:solidFill>
              </a:rPr>
              <a:t>Relaxation threshold: can miss at </a:t>
            </a:r>
            <a:r>
              <a:rPr lang="en-US" altLang="en-US" sz="2000" dirty="0">
                <a:solidFill>
                  <a:srgbClr val="000000"/>
                </a:solidFill>
              </a:rPr>
              <a:t>most 2 </a:t>
            </a:r>
            <a:r>
              <a:rPr lang="en-US" altLang="en-US" sz="2000" dirty="0" smtClean="0">
                <a:solidFill>
                  <a:srgbClr val="000000"/>
                </a:solidFill>
              </a:rPr>
              <a:t>features</a:t>
            </a:r>
          </a:p>
          <a:p>
            <a:pPr defTabSz="9144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</a:pPr>
            <a:r>
              <a:rPr lang="en-US" altLang="en-US" sz="2000" dirty="0" smtClean="0">
                <a:solidFill>
                  <a:srgbClr val="000000"/>
                </a:solidFill>
              </a:rPr>
              <a:t>Then: G</a:t>
            </a:r>
            <a:r>
              <a:rPr lang="en-US" altLang="en-US" sz="2000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sz="2000" dirty="0" smtClean="0">
                <a:solidFill>
                  <a:srgbClr val="000000"/>
                </a:solidFill>
              </a:rPr>
              <a:t>, G</a:t>
            </a:r>
            <a:r>
              <a:rPr lang="en-US" altLang="en-US" sz="20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en-US" sz="2000" dirty="0" smtClean="0">
                <a:solidFill>
                  <a:srgbClr val="000000"/>
                </a:solidFill>
              </a:rPr>
              <a:t>, G</a:t>
            </a:r>
            <a:r>
              <a:rPr lang="en-US" altLang="en-US" sz="2000" baseline="-25000" dirty="0" smtClean="0">
                <a:solidFill>
                  <a:srgbClr val="000000"/>
                </a:solidFill>
              </a:rPr>
              <a:t>3 </a:t>
            </a:r>
            <a:r>
              <a:rPr lang="en-US" altLang="en-US" sz="2000" dirty="0" smtClean="0">
                <a:solidFill>
                  <a:srgbClr val="000000"/>
                </a:solidFill>
              </a:rPr>
              <a:t>are pruned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20222713">
            <a:off x="8019533" y="6037383"/>
            <a:ext cx="410258" cy="257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Text Box 61"/>
          <p:cNvSpPr txBox="1">
            <a:spLocks noChangeArrowheads="1"/>
          </p:cNvSpPr>
          <p:nvPr/>
        </p:nvSpPr>
        <p:spPr bwMode="auto">
          <a:xfrm>
            <a:off x="8758351" y="6457890"/>
            <a:ext cx="2613088" cy="400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rgbClr val="000000"/>
                </a:solidFill>
                <a:latin typeface="Calibri"/>
              </a:rPr>
              <a:t>A feature-graph matrix</a:t>
            </a:r>
            <a:endParaRPr lang="en-US" altLang="en-US" sz="2000" b="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7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Redundancy Filtering at Mining Multi-Level Associations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055" y="1192335"/>
            <a:ext cx="8534400" cy="4744554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/>
              <a:t>Multi-level association mining may generate many redundant rules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/>
              <a:t>Redundancy filtering:  Some rules may be redundant due to “ancestor” relationships between items</a:t>
            </a:r>
          </a:p>
          <a:p>
            <a:pPr marL="606425" lvl="3" indent="0">
              <a:spcAft>
                <a:spcPts val="600"/>
              </a:spcAft>
              <a:buNone/>
            </a:pPr>
            <a:r>
              <a:rPr lang="en-US" altLang="en-US" sz="2400" dirty="0" smtClean="0"/>
              <a:t>(Suppose the 2% milk sold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about ¼ of milk sold in gallons)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>
                <a:solidFill>
                  <a:srgbClr val="0000CC"/>
                </a:solidFill>
              </a:rPr>
              <a:t>milk </a:t>
            </a:r>
            <a:r>
              <a:rPr lang="en-US" altLang="en-US" sz="2400" dirty="0" smtClean="0">
                <a:solidFill>
                  <a:srgbClr val="0000CC"/>
                </a:solidFill>
                <a:sym typeface="Symbol" pitchFamily="18" charset="2"/>
              </a:rPr>
              <a:t> wheat bread  [support = 8%, confidence = 70%]   (1)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>
                <a:solidFill>
                  <a:srgbClr val="0000CC"/>
                </a:solidFill>
                <a:sym typeface="Symbol" pitchFamily="18" charset="2"/>
              </a:rPr>
              <a:t>2% milk  wheat bread [support = 2%, confidence = 72%] (2)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/>
              <a:t>A rule is </a:t>
            </a:r>
            <a:r>
              <a:rPr lang="en-US" altLang="en-US" sz="2400" i="1" dirty="0" smtClean="0"/>
              <a:t>redundant</a:t>
            </a:r>
            <a:r>
              <a:rPr lang="en-US" altLang="en-US" sz="2400" dirty="0" smtClean="0"/>
              <a:t> if its support is close to the “expected” value, according to its “ancestor” rule, and it has a similar confidence as its “ancestor”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>
                <a:sym typeface="Symbol" pitchFamily="18" charset="2"/>
              </a:rPr>
              <a:t>Rule (1) is an ancestor of rule (2), which one to prune?</a:t>
            </a:r>
          </a:p>
        </p:txBody>
      </p:sp>
    </p:spTree>
    <p:extLst>
      <p:ext uri="{BB962C8B-B14F-4D97-AF65-F5344CB8AC3E}">
        <p14:creationId xmlns:p14="http://schemas.microsoft.com/office/powerpoint/2010/main" val="19486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 fontScale="9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dirty="0" smtClean="0"/>
              <a:t>Customized Min-Supports for Different Kinds of Items</a:t>
            </a:r>
            <a:endParaRPr lang="en-US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504" y="1240220"/>
            <a:ext cx="10126318" cy="50029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We have used the same min-support threshold for all the items or item sets to be mined in each association mining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In reality, some items (e.g., </a:t>
            </a:r>
            <a:r>
              <a:rPr lang="en-US" altLang="en-US" sz="2400" dirty="0"/>
              <a:t>diamond, </a:t>
            </a:r>
            <a:r>
              <a:rPr lang="en-US" altLang="en-US" sz="2400" dirty="0" smtClean="0"/>
              <a:t>watch, …) are valuable but less frequent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It is necessary to have customized </a:t>
            </a:r>
            <a:r>
              <a:rPr lang="en-US" altLang="en-US" sz="2400" dirty="0"/>
              <a:t>min-support settings for different kinds of items </a:t>
            </a:r>
            <a:endParaRPr lang="en-US" altLang="en-US" sz="2400" dirty="0" smtClean="0"/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One Method: Use </a:t>
            </a:r>
            <a:r>
              <a:rPr lang="en-US" altLang="en-US" sz="2400" dirty="0" smtClean="0">
                <a:solidFill>
                  <a:srgbClr val="FF0000"/>
                </a:solidFill>
              </a:rPr>
              <a:t>group-based “individualized” min-support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E.g., {diamond, watch}: 0.05%;  {bread, milk}: 5%; …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How to mine such rules efficiently?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 smtClean="0"/>
              <a:t>Existing scalable mining algorithms can be easily extended to cover such cases</a:t>
            </a:r>
          </a:p>
        </p:txBody>
      </p:sp>
    </p:spTree>
    <p:extLst>
      <p:ext uri="{BB962C8B-B14F-4D97-AF65-F5344CB8AC3E}">
        <p14:creationId xmlns:p14="http://schemas.microsoft.com/office/powerpoint/2010/main" val="11807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4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5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22563</TotalTime>
  <Words>9509</Words>
  <Application>Microsoft Office PowerPoint</Application>
  <PresentationFormat>Custom</PresentationFormat>
  <Paragraphs>1351</Paragraphs>
  <Slides>79</Slides>
  <Notes>74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Retrospect</vt:lpstr>
      <vt:lpstr>1_Retrospect</vt:lpstr>
      <vt:lpstr>2_Retrospect</vt:lpstr>
      <vt:lpstr>3_Retrospect</vt:lpstr>
      <vt:lpstr>4_Retrospect</vt:lpstr>
      <vt:lpstr>5_Retrospect</vt:lpstr>
      <vt:lpstr>1_Office Theme</vt:lpstr>
      <vt:lpstr>Equation</vt:lpstr>
      <vt:lpstr>公式</vt:lpstr>
      <vt:lpstr>Photo Editor Photo</vt:lpstr>
      <vt:lpstr>Chart</vt:lpstr>
      <vt:lpstr>CS 412 Intro. to Data Mining</vt:lpstr>
      <vt:lpstr>PowerPoint Presentation</vt:lpstr>
      <vt:lpstr>Chapter 7 : Advanced Frequent Pattern Mining</vt:lpstr>
      <vt:lpstr>PowerPoint Presentation</vt:lpstr>
      <vt:lpstr>Chapter 7 : Advanced Frequent Pattern Mining</vt:lpstr>
      <vt:lpstr>Mining Diverse Patterns</vt:lpstr>
      <vt:lpstr>Mining Multiple-Level Frequent Patterns</vt:lpstr>
      <vt:lpstr>Redundancy Filtering at Mining Multi-Level Associations </vt:lpstr>
      <vt:lpstr>Customized Min-Supports for Different Kinds of Items</vt:lpstr>
      <vt:lpstr>Mining Multi-Dimensional Associations</vt:lpstr>
      <vt:lpstr>Mining Quantitative Associations</vt:lpstr>
      <vt:lpstr>Mining Extraordinary Phenomena in Quantitative Association Mining</vt:lpstr>
      <vt:lpstr>Rare Patterns vs. Negative Patterns</vt:lpstr>
      <vt:lpstr>Defining Negative Correlated Patterns</vt:lpstr>
      <vt:lpstr>Defining Negative Correlation:  Need Null-Invariance in Definition</vt:lpstr>
      <vt:lpstr>Mining Compressed Patterns</vt:lpstr>
      <vt:lpstr>Redundancy-Aware Top-k Patterns</vt:lpstr>
      <vt:lpstr>Chapter 7 : Advanced Frequent Pattern Mining</vt:lpstr>
      <vt:lpstr>Why Constraint-Based Mining?</vt:lpstr>
      <vt:lpstr>Constraints in General Data Mining</vt:lpstr>
      <vt:lpstr>Meta-Rule Guided Mining</vt:lpstr>
      <vt:lpstr>Different Kinds of Constraints Lead to Different Pruning Strategies</vt:lpstr>
      <vt:lpstr>Pattern Space Pruning with Pattern Anti-Monotonicity </vt:lpstr>
      <vt:lpstr>Pattern Monotonicity and Its Roles</vt:lpstr>
      <vt:lpstr>Data Space Pruning with Data Anti-Monotonicity</vt:lpstr>
      <vt:lpstr>Data Space Pruning Should Be Explored Recursively </vt:lpstr>
      <vt:lpstr>Succinctness: Pruning Both Data and Pattern Spaces</vt:lpstr>
      <vt:lpstr>Convertible Constraints: Ordering Data in Transactions</vt:lpstr>
      <vt:lpstr>How to Handle Multiple Constraints?</vt:lpstr>
      <vt:lpstr>Chapter 7 : Advanced Frequent Pattern Mining</vt:lpstr>
      <vt:lpstr>Mining Long Patterns: Challenges</vt:lpstr>
      <vt:lpstr>Colossal Patterns: A Motivating Example</vt:lpstr>
      <vt:lpstr>What Is Pattern-Fusion?</vt:lpstr>
      <vt:lpstr>Observation: Colossal Patterns and Core Patterns</vt:lpstr>
      <vt:lpstr>Robustness of Colossal Patterns</vt:lpstr>
      <vt:lpstr>The Pattern-Fusion Algorithm</vt:lpstr>
      <vt:lpstr>Experimental Results on Data Set: ALL</vt:lpstr>
      <vt:lpstr>Chapter 7 : Advanced Frequent Pattern Mining</vt:lpstr>
      <vt:lpstr>Sequence Databases &amp; Sequential Patterns</vt:lpstr>
      <vt:lpstr>Sequential Pattern and Sequential Pattern Mining </vt:lpstr>
      <vt:lpstr>Sequential Pattern Mining Algorithms</vt:lpstr>
      <vt:lpstr>GSP: Apriori-Based Sequential Pattern Mining</vt:lpstr>
      <vt:lpstr>GSP Mining and Pruning</vt:lpstr>
      <vt:lpstr>Sequential Pattern Mining in Vertical Data Format: The SPADE Algorithm</vt:lpstr>
      <vt:lpstr>PrefixSpan: A Pattern-Growth Approach</vt:lpstr>
      <vt:lpstr>PrefixSpan: Mining Prefix-Projected DBs</vt:lpstr>
      <vt:lpstr>Implementation Consideration: Pseudo-Projection vs. Physical Projection</vt:lpstr>
      <vt:lpstr>CloSpan: Mining Closed Sequential Patterns</vt:lpstr>
      <vt:lpstr>Constraint-Based Sequential-Pattern Mining</vt:lpstr>
      <vt:lpstr>Timing-Based Constraints in Seq.-Pattern Mining</vt:lpstr>
      <vt:lpstr>Episodes and Episode Pattern Mining</vt:lpstr>
      <vt:lpstr>Chapter 7 : Advanced Frequent Pattern Mining</vt:lpstr>
      <vt:lpstr>Frequent (Sub)Graph Patterns</vt:lpstr>
      <vt:lpstr>Applications of Graph Pattern Mining</vt:lpstr>
      <vt:lpstr>Graph Pattern Mining Algorithms: Different Methodologies</vt:lpstr>
      <vt:lpstr>Apriori-Based Approach</vt:lpstr>
      <vt:lpstr>Candidate Generation:   Vertex Growing vs. Edge Growing</vt:lpstr>
      <vt:lpstr>Pattern-Growth Approach</vt:lpstr>
      <vt:lpstr>gSPAN:  Graph Pattern Growth in Order</vt:lpstr>
      <vt:lpstr>Why Mining Closed Graph Patterns?</vt:lpstr>
      <vt:lpstr>CLOSEGRAPH: Directly Mining Closed Graph Patterns</vt:lpstr>
      <vt:lpstr>Experiment and Performance Comparison</vt:lpstr>
      <vt:lpstr>Chapter 7 : Advanced Frequent Pattern Mining</vt:lpstr>
      <vt:lpstr>References (I)  Mining Diverse Patterns</vt:lpstr>
      <vt:lpstr>References (II) Constraint-Based Frequent Pattern Mining</vt:lpstr>
      <vt:lpstr>References (III)  Sequential Pattern Mining</vt:lpstr>
      <vt:lpstr>References (III)  Graph Pattern Mining</vt:lpstr>
      <vt:lpstr>PowerPoint Presentation</vt:lpstr>
      <vt:lpstr>PowerPoint Presentation</vt:lpstr>
      <vt:lpstr>Note: Correction in the Original Textbook </vt:lpstr>
      <vt:lpstr>Colossal Patterns Correspond to Dense Balls</vt:lpstr>
      <vt:lpstr>Observation: Colossal Patterns and Core Patterns</vt:lpstr>
      <vt:lpstr>SpiderMine: Mining Top-K Large Structural Patterns in a Massive Network</vt:lpstr>
      <vt:lpstr>Why Is SpiderMine Good for Mining Large Patterns</vt:lpstr>
      <vt:lpstr>Mining Collaboration Patterns in DBLP Networks</vt:lpstr>
      <vt:lpstr>Application of Pattern Mining I: Graph Indexing</vt:lpstr>
      <vt:lpstr>gIndex: Indexing Frequent and Discriminative Substructures</vt:lpstr>
      <vt:lpstr>Application II: Support Substructure Similarity Search</vt:lpstr>
      <vt:lpstr>Feature-Based Similarity Search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Han, Jiawei</cp:lastModifiedBy>
  <cp:revision>982</cp:revision>
  <cp:lastPrinted>2016-10-06T17:36:05Z</cp:lastPrinted>
  <dcterms:created xsi:type="dcterms:W3CDTF">2014-06-02T15:06:14Z</dcterms:created>
  <dcterms:modified xsi:type="dcterms:W3CDTF">2016-10-11T18:20:05Z</dcterms:modified>
</cp:coreProperties>
</file>